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9"/>
  </p:notesMasterIdLst>
  <p:sldIdLst>
    <p:sldId id="256" r:id="rId2"/>
    <p:sldId id="257" r:id="rId3"/>
    <p:sldId id="258" r:id="rId4"/>
    <p:sldId id="273" r:id="rId5"/>
    <p:sldId id="259" r:id="rId6"/>
    <p:sldId id="275" r:id="rId7"/>
    <p:sldId id="260" r:id="rId8"/>
    <p:sldId id="261" r:id="rId9"/>
    <p:sldId id="262" r:id="rId10"/>
    <p:sldId id="263" r:id="rId11"/>
    <p:sldId id="264" r:id="rId12"/>
    <p:sldId id="265" r:id="rId13"/>
    <p:sldId id="272" r:id="rId14"/>
    <p:sldId id="267" r:id="rId15"/>
    <p:sldId id="274" r:id="rId16"/>
    <p:sldId id="268" r:id="rId17"/>
    <p:sldId id="271" r:id="rId18"/>
  </p:sldIdLst>
  <p:sldSz cx="12192000" cy="6858000"/>
  <p:notesSz cx="6735763" cy="986948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00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4660"/>
  </p:normalViewPr>
  <p:slideViewPr>
    <p:cSldViewPr snapToGrid="0">
      <p:cViewPr varScale="1">
        <p:scale>
          <a:sx n="74" d="100"/>
          <a:sy n="74" d="100"/>
        </p:scale>
        <p:origin x="-56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51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5188"/>
          </a:xfrm>
          <a:prstGeom prst="rect">
            <a:avLst/>
          </a:prstGeom>
        </p:spPr>
        <p:txBody>
          <a:bodyPr vert="horz" lIns="91440" tIns="45720" rIns="91440" bIns="45720" rtlCol="0"/>
          <a:lstStyle>
            <a:lvl1pPr algn="r">
              <a:defRPr sz="1200"/>
            </a:lvl1pPr>
          </a:lstStyle>
          <a:p>
            <a:fld id="{6CFFA1DD-CD60-4B7D-8EAC-8D72CEA1538F}" type="datetimeFigureOut">
              <a:rPr lang="ru-RU" smtClean="0"/>
              <a:pPr/>
              <a:t>09.04.2018</a:t>
            </a:fld>
            <a:endParaRPr lang="ru-RU"/>
          </a:p>
        </p:txBody>
      </p:sp>
      <p:sp>
        <p:nvSpPr>
          <p:cNvPr id="4" name="Образ слайда 3"/>
          <p:cNvSpPr>
            <a:spLocks noGrp="1" noRot="1" noChangeAspect="1"/>
          </p:cNvSpPr>
          <p:nvPr>
            <p:ph type="sldImg" idx="2"/>
          </p:nvPr>
        </p:nvSpPr>
        <p:spPr>
          <a:xfrm>
            <a:off x="407988" y="1233488"/>
            <a:ext cx="5919787" cy="333057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749691"/>
            <a:ext cx="5388610" cy="3886111"/>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74301"/>
            <a:ext cx="2918831" cy="4951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4301"/>
            <a:ext cx="2918831" cy="495187"/>
          </a:xfrm>
          <a:prstGeom prst="rect">
            <a:avLst/>
          </a:prstGeom>
        </p:spPr>
        <p:txBody>
          <a:bodyPr vert="horz" lIns="91440" tIns="45720" rIns="91440" bIns="45720" rtlCol="0" anchor="b"/>
          <a:lstStyle>
            <a:lvl1pPr algn="r">
              <a:defRPr sz="1200"/>
            </a:lvl1pPr>
          </a:lstStyle>
          <a:p>
            <a:fld id="{2F9E921F-E300-4D77-A692-1D62247ADFAA}" type="slidenum">
              <a:rPr lang="ru-RU" smtClean="0"/>
              <a:pPr/>
              <a:t>‹#›</a:t>
            </a:fld>
            <a:endParaRPr lang="ru-RU"/>
          </a:p>
        </p:txBody>
      </p:sp>
    </p:spTree>
    <p:extLst>
      <p:ext uri="{BB962C8B-B14F-4D97-AF65-F5344CB8AC3E}">
        <p14:creationId xmlns:p14="http://schemas.microsoft.com/office/powerpoint/2010/main" val="41866214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ru-RU" smtClean="0"/>
          </a:p>
        </p:txBody>
      </p:sp>
      <p:sp>
        <p:nvSpPr>
          <p:cNvPr id="18436"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fld id="{FBBB9D97-BB41-464F-BAA5-EDB85264B884}" type="slidenum">
              <a:rPr lang="ru-RU">
                <a:latin typeface="Calibri" panose="020F0502020204030204" pitchFamily="34" charset="0"/>
              </a:rPr>
              <a:pPr/>
              <a:t>3</a:t>
            </a:fld>
            <a:endParaRPr lang="ru-RU">
              <a:latin typeface="Calibri" panose="020F0502020204030204" pitchFamily="34" charset="0"/>
            </a:endParaRPr>
          </a:p>
        </p:txBody>
      </p:sp>
    </p:spTree>
    <p:extLst>
      <p:ext uri="{BB962C8B-B14F-4D97-AF65-F5344CB8AC3E}">
        <p14:creationId xmlns:p14="http://schemas.microsoft.com/office/powerpoint/2010/main" val="500974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DA7B1C2D-E39A-4B4F-857E-62D4234F46AB}"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2696801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9D78F36-22EA-474E-B86B-4E58DB162314}"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787328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CC56865-3051-45DD-9ED9-F1451FB1E577}"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1105436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CA4A7E8-E6C7-47F6-AC08-DC25B6BACCA8}" type="datetime1">
              <a:rPr lang="ru-RU" smtClean="0"/>
              <a:t>09.04.2018</a:t>
            </a:fld>
            <a:endParaRPr lang="ru-RU"/>
          </a:p>
        </p:txBody>
      </p:sp>
      <p:sp>
        <p:nvSpPr>
          <p:cNvPr id="6" name="Footer Placeholder 5"/>
          <p:cNvSpPr>
            <a:spLocks noGrp="1"/>
          </p:cNvSpPr>
          <p:nvPr>
            <p:ph type="ftr" sz="quarter" idx="11"/>
          </p:nvPr>
        </p:nvSpPr>
        <p:spPr/>
        <p:txBody>
          <a:bodyPr/>
          <a:lstStyle/>
          <a:p>
            <a:r>
              <a:rPr lang="en-US" smtClean="0"/>
              <a:t>Aim.Uz</a:t>
            </a:r>
            <a:endParaRPr lang="ru-RU"/>
          </a:p>
        </p:txBody>
      </p:sp>
      <p:sp>
        <p:nvSpPr>
          <p:cNvPr id="7" name="Slide Number Placeholder 6"/>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3322918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23235EC-D5B0-4C34-BA7A-37826E284C36}" type="datetime1">
              <a:rPr lang="ru-RU" smtClean="0"/>
              <a:t>09.04.2018</a:t>
            </a:fld>
            <a:endParaRPr lang="ru-RU"/>
          </a:p>
        </p:txBody>
      </p:sp>
      <p:sp>
        <p:nvSpPr>
          <p:cNvPr id="8" name="Footer Placeholder 7"/>
          <p:cNvSpPr>
            <a:spLocks noGrp="1"/>
          </p:cNvSpPr>
          <p:nvPr>
            <p:ph type="ftr" sz="quarter" idx="11"/>
          </p:nvPr>
        </p:nvSpPr>
        <p:spPr/>
        <p:txBody>
          <a:bodyPr/>
          <a:lstStyle/>
          <a:p>
            <a:r>
              <a:rPr lang="en-US" smtClean="0"/>
              <a:t>Aim.Uz</a:t>
            </a:r>
            <a:endParaRPr lang="ru-RU"/>
          </a:p>
        </p:txBody>
      </p:sp>
      <p:sp>
        <p:nvSpPr>
          <p:cNvPr id="9" name="Slide Number Placeholder 8"/>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3144354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26652A9-7FB0-412C-A533-692BCBBA8065}" type="datetime1">
              <a:rPr lang="ru-RU" smtClean="0"/>
              <a:t>09.04.2018</a:t>
            </a:fld>
            <a:endParaRPr lang="ru-RU"/>
          </a:p>
        </p:txBody>
      </p:sp>
      <p:sp>
        <p:nvSpPr>
          <p:cNvPr id="4" name="Footer Placeholder 3"/>
          <p:cNvSpPr>
            <a:spLocks noGrp="1"/>
          </p:cNvSpPr>
          <p:nvPr>
            <p:ph type="ftr" sz="quarter" idx="11"/>
          </p:nvPr>
        </p:nvSpPr>
        <p:spPr/>
        <p:txBody>
          <a:bodyPr/>
          <a:lstStyle/>
          <a:p>
            <a:r>
              <a:rPr lang="en-US" smtClean="0"/>
              <a:t>Aim.Uz</a:t>
            </a:r>
            <a:endParaRPr lang="ru-RU"/>
          </a:p>
        </p:txBody>
      </p:sp>
      <p:sp>
        <p:nvSpPr>
          <p:cNvPr id="5" name="Slide Number Placeholder 4"/>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3614993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99AA0-4C73-4979-8EC7-7062D4BAF910}" type="datetime1">
              <a:rPr lang="ru-RU" smtClean="0"/>
              <a:t>09.04.2018</a:t>
            </a:fld>
            <a:endParaRPr lang="ru-RU"/>
          </a:p>
        </p:txBody>
      </p:sp>
      <p:sp>
        <p:nvSpPr>
          <p:cNvPr id="3" name="Footer Placeholder 2"/>
          <p:cNvSpPr>
            <a:spLocks noGrp="1"/>
          </p:cNvSpPr>
          <p:nvPr>
            <p:ph type="ftr" sz="quarter" idx="11"/>
          </p:nvPr>
        </p:nvSpPr>
        <p:spPr/>
        <p:txBody>
          <a:bodyPr/>
          <a:lstStyle/>
          <a:p>
            <a:r>
              <a:rPr lang="en-US" smtClean="0"/>
              <a:t>Aim.Uz</a:t>
            </a:r>
            <a:endParaRPr lang="ru-RU"/>
          </a:p>
        </p:txBody>
      </p:sp>
      <p:sp>
        <p:nvSpPr>
          <p:cNvPr id="4" name="Slide Number Placeholder 3"/>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3941348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66ABEB9-5238-41B1-B922-190C6B5C66F6}" type="datetime1">
              <a:rPr lang="ru-RU" smtClean="0"/>
              <a:t>09.04.2018</a:t>
            </a:fld>
            <a:endParaRPr lang="ru-RU"/>
          </a:p>
        </p:txBody>
      </p:sp>
      <p:sp>
        <p:nvSpPr>
          <p:cNvPr id="6" name="Footer Placeholder 5"/>
          <p:cNvSpPr>
            <a:spLocks noGrp="1"/>
          </p:cNvSpPr>
          <p:nvPr>
            <p:ph type="ftr" sz="quarter" idx="11"/>
          </p:nvPr>
        </p:nvSpPr>
        <p:spPr/>
        <p:txBody>
          <a:bodyPr/>
          <a:lstStyle/>
          <a:p>
            <a:r>
              <a:rPr lang="en-US" smtClean="0"/>
              <a:t>Aim.Uz</a:t>
            </a:r>
            <a:endParaRPr lang="ru-RU"/>
          </a:p>
        </p:txBody>
      </p:sp>
      <p:sp>
        <p:nvSpPr>
          <p:cNvPr id="7" name="Slide Number Placeholder 6"/>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1164816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A81F6B4D-FC8D-43DC-9596-E7E39036255A}" type="datetime1">
              <a:rPr lang="ru-RU" smtClean="0"/>
              <a:t>09.04.2018</a:t>
            </a:fld>
            <a:endParaRPr lang="ru-RU"/>
          </a:p>
        </p:txBody>
      </p:sp>
      <p:sp>
        <p:nvSpPr>
          <p:cNvPr id="6" name="Footer Placeholder 5"/>
          <p:cNvSpPr>
            <a:spLocks noGrp="1"/>
          </p:cNvSpPr>
          <p:nvPr>
            <p:ph type="ftr" sz="quarter" idx="11"/>
          </p:nvPr>
        </p:nvSpPr>
        <p:spPr/>
        <p:txBody>
          <a:bodyPr/>
          <a:lstStyle/>
          <a:p>
            <a:r>
              <a:rPr lang="en-US" smtClean="0"/>
              <a:t>Aim.Uz</a:t>
            </a:r>
            <a:endParaRPr lang="ru-RU"/>
          </a:p>
        </p:txBody>
      </p:sp>
      <p:sp>
        <p:nvSpPr>
          <p:cNvPr id="7" name="Slide Number Placeholder 6"/>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1729867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DB45D35-3DB6-4C15-80E9-97A5A560976C}"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3072816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A006614-FD27-479C-9775-E9D3CA5BA06E}"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71560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6FE1D15-D90C-413C-8B6B-712D6E243B41}"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39784928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748DE6F-8476-4F69-956B-98DFECF0D92A}"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12708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4350FA8-269E-4799-869D-557DAC8ED2B6}"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33208853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B4F26E1-E733-41B9-A453-D60273BCF660}"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3044236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C72E4A8-EADE-43D4-85C0-99E8C4BFFD4F}" type="datetime1">
              <a:rPr lang="ru-RU" smtClean="0"/>
              <a:t>09.04.2018</a:t>
            </a:fld>
            <a:endParaRPr lang="ru-RU"/>
          </a:p>
        </p:txBody>
      </p:sp>
      <p:sp>
        <p:nvSpPr>
          <p:cNvPr id="5" name="Footer Placeholder 4"/>
          <p:cNvSpPr>
            <a:spLocks noGrp="1"/>
          </p:cNvSpPr>
          <p:nvPr>
            <p:ph type="ftr" sz="quarter" idx="11"/>
          </p:nvPr>
        </p:nvSpPr>
        <p:spPr/>
        <p:txBody>
          <a:bodyPr/>
          <a:lstStyle/>
          <a:p>
            <a:r>
              <a:rPr lang="en-US" smtClean="0"/>
              <a:t>Aim.Uz</a:t>
            </a:r>
            <a:endParaRPr lang="ru-RU"/>
          </a:p>
        </p:txBody>
      </p:sp>
      <p:sp>
        <p:nvSpPr>
          <p:cNvPr id="6" name="Slide Number Placeholder 5"/>
          <p:cNvSpPr>
            <a:spLocks noGrp="1"/>
          </p:cNvSpPr>
          <p:nvPr>
            <p:ph type="sldNum" sz="quarter" idx="12"/>
          </p:nvPr>
        </p:nvSpPr>
        <p:spPr/>
        <p:txBody>
          <a:bodyPr/>
          <a:lstStyle/>
          <a:p>
            <a:fld id="{9834790A-C82D-49B3-B5C5-316E66FB233F}" type="slidenum">
              <a:rPr lang="ru-RU" smtClean="0"/>
              <a:pPr/>
              <a:t>‹#›</a:t>
            </a:fld>
            <a:endParaRPr lang="ru-RU"/>
          </a:p>
        </p:txBody>
      </p:sp>
    </p:spTree>
    <p:extLst>
      <p:ext uri="{BB962C8B-B14F-4D97-AF65-F5344CB8AC3E}">
        <p14:creationId xmlns:p14="http://schemas.microsoft.com/office/powerpoint/2010/main" val="653336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985FB84-A54A-4591-872A-63CF1CEF58A9}" type="datetime1">
              <a:rPr lang="ru-RU" smtClean="0"/>
              <a:t>09.04.2018</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Aim.Uz</a:t>
            </a:r>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9834790A-C82D-49B3-B5C5-316E66FB233F}" type="slidenum">
              <a:rPr lang="ru-RU" smtClean="0"/>
              <a:pPr/>
              <a:t>‹#›</a:t>
            </a:fld>
            <a:endParaRPr lang="ru-RU"/>
          </a:p>
        </p:txBody>
      </p:sp>
    </p:spTree>
    <p:extLst>
      <p:ext uri="{BB962C8B-B14F-4D97-AF65-F5344CB8AC3E}">
        <p14:creationId xmlns:p14="http://schemas.microsoft.com/office/powerpoint/2010/main" val="277246717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sldNum="0" hd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42475" y="1682496"/>
            <a:ext cx="7766936" cy="3246164"/>
          </a:xfrm>
        </p:spPr>
        <p:txBody>
          <a:bodyPr/>
          <a:lstStyle/>
          <a:p>
            <a:pPr algn="ctr"/>
            <a:r>
              <a:rPr lang="en-US" sz="7200" b="1" dirty="0" err="1">
                <a:latin typeface="Algerian" panose="04020705040A02060702" pitchFamily="82" charset="0"/>
              </a:rPr>
              <a:t>E</a:t>
            </a:r>
            <a:r>
              <a:rPr lang="en-US" sz="7200" b="1" dirty="0" err="1" smtClean="0">
                <a:latin typeface="Algerian" panose="04020705040A02060702" pitchFamily="82" charset="0"/>
              </a:rPr>
              <a:t>motsiya</a:t>
            </a:r>
            <a:r>
              <a:rPr lang="en-US" sz="7200" b="1" dirty="0" smtClean="0">
                <a:latin typeface="Algerian" panose="04020705040A02060702" pitchFamily="82" charset="0"/>
              </a:rPr>
              <a:t> </a:t>
            </a:r>
            <a:r>
              <a:rPr lang="en-US" sz="7200" b="1" dirty="0" err="1" smtClean="0">
                <a:latin typeface="Algerian" panose="04020705040A02060702" pitchFamily="82" charset="0"/>
              </a:rPr>
              <a:t>va</a:t>
            </a:r>
            <a:r>
              <a:rPr lang="en-US" sz="7200" b="1" dirty="0" smtClean="0">
                <a:latin typeface="Algerian" panose="04020705040A02060702" pitchFamily="82" charset="0"/>
              </a:rPr>
              <a:t> </a:t>
            </a:r>
            <a:r>
              <a:rPr lang="en-US" sz="7200" b="1" dirty="0" err="1" smtClean="0">
                <a:latin typeface="Algerian" panose="04020705040A02060702" pitchFamily="82" charset="0"/>
              </a:rPr>
              <a:t>iroda</a:t>
            </a:r>
            <a:r>
              <a:rPr lang="ru-RU" sz="7200" dirty="0"/>
              <a:t/>
            </a:r>
            <a:br>
              <a:rPr lang="ru-RU" sz="7200" dirty="0"/>
            </a:br>
            <a:endParaRPr lang="ru-RU" sz="7200" dirty="0"/>
          </a:p>
        </p:txBody>
      </p:sp>
      <p:sp>
        <p:nvSpPr>
          <p:cNvPr id="3" name="Нижний колонтитул 2"/>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13805271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r"/>
            <a:r>
              <a:rPr lang="uz-Cyrl-UZ" sz="6000" b="1" dirty="0"/>
              <a:t>РЕЖА:</a:t>
            </a:r>
            <a:r>
              <a:rPr lang="ru-RU" dirty="0"/>
              <a:t/>
            </a:r>
            <a:br>
              <a:rPr lang="ru-RU" dirty="0"/>
            </a:br>
            <a:endParaRPr lang="ru-RU" dirty="0"/>
          </a:p>
        </p:txBody>
      </p:sp>
      <p:sp>
        <p:nvSpPr>
          <p:cNvPr id="3" name="Объект 2"/>
          <p:cNvSpPr>
            <a:spLocks noGrp="1"/>
          </p:cNvSpPr>
          <p:nvPr>
            <p:ph idx="1"/>
          </p:nvPr>
        </p:nvSpPr>
        <p:spPr/>
        <p:txBody>
          <a:bodyPr>
            <a:normAutofit/>
          </a:bodyPr>
          <a:lstStyle/>
          <a:p>
            <a:pPr lvl="0"/>
            <a:r>
              <a:rPr lang="en-US" sz="2400" dirty="0" err="1" smtClean="0">
                <a:solidFill>
                  <a:srgbClr val="45008A"/>
                </a:solidFill>
                <a:latin typeface="Times New Roman" panose="02020603050405020304" pitchFamily="18" charset="0"/>
                <a:cs typeface="Times New Roman" panose="02020603050405020304" pitchFamily="18" charset="0"/>
              </a:rPr>
              <a:t>Emotsiya</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haqida</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tushuncha.xissiy</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xolatlarning</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nerv-fiziologik</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asoslari</a:t>
            </a:r>
            <a:r>
              <a:rPr lang="uz-Cyrl-UZ" sz="2400" dirty="0" smtClean="0">
                <a:solidFill>
                  <a:srgbClr val="45008A"/>
                </a:solidFill>
                <a:latin typeface="Times New Roman" panose="02020603050405020304" pitchFamily="18" charset="0"/>
                <a:cs typeface="Times New Roman" panose="02020603050405020304" pitchFamily="18" charset="0"/>
              </a:rPr>
              <a:t>.</a:t>
            </a:r>
            <a:endParaRPr lang="ru-RU" sz="2400" dirty="0">
              <a:solidFill>
                <a:srgbClr val="45008A"/>
              </a:solidFill>
              <a:latin typeface="Times New Roman" panose="02020603050405020304" pitchFamily="18" charset="0"/>
              <a:cs typeface="Times New Roman" panose="02020603050405020304" pitchFamily="18" charset="0"/>
            </a:endParaRPr>
          </a:p>
          <a:p>
            <a:pPr lvl="0"/>
            <a:r>
              <a:rPr lang="en-US" sz="2400" dirty="0" err="1" smtClean="0">
                <a:solidFill>
                  <a:srgbClr val="45008A"/>
                </a:solidFill>
                <a:latin typeface="Times New Roman" panose="02020603050405020304" pitchFamily="18" charset="0"/>
                <a:cs typeface="Times New Roman" panose="02020603050405020304" pitchFamily="18" charset="0"/>
              </a:rPr>
              <a:t>Emotsiya</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nazaryalari</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Jeyms-Lang,Kennon</a:t>
            </a:r>
            <a:r>
              <a:rPr lang="en-US" sz="2400" dirty="0" smtClean="0">
                <a:solidFill>
                  <a:srgbClr val="45008A"/>
                </a:solidFill>
                <a:latin typeface="Times New Roman" panose="02020603050405020304" pitchFamily="18" charset="0"/>
                <a:cs typeface="Times New Roman" panose="02020603050405020304" pitchFamily="18" charset="0"/>
              </a:rPr>
              <a:t> Bard, </a:t>
            </a:r>
            <a:r>
              <a:rPr lang="en-US" sz="2400" dirty="0" err="1" smtClean="0">
                <a:solidFill>
                  <a:srgbClr val="45008A"/>
                </a:solidFill>
                <a:latin typeface="Times New Roman" panose="02020603050405020304" pitchFamily="18" charset="0"/>
                <a:cs typeface="Times New Roman" panose="02020603050405020304" pitchFamily="18" charset="0"/>
              </a:rPr>
              <a:t>S.Shaxtyor,D.Zinger</a:t>
            </a:r>
            <a:r>
              <a:rPr lang="en-US" sz="2400" dirty="0" smtClean="0">
                <a:solidFill>
                  <a:srgbClr val="45008A"/>
                </a:solidFill>
                <a:latin typeface="Times New Roman" panose="02020603050405020304" pitchFamily="18" charset="0"/>
                <a:cs typeface="Times New Roman" panose="02020603050405020304" pitchFamily="18" charset="0"/>
              </a:rPr>
              <a:t>).</a:t>
            </a:r>
            <a:r>
              <a:rPr lang="en-US" sz="2400" dirty="0" err="1" smtClean="0">
                <a:solidFill>
                  <a:srgbClr val="45008A"/>
                </a:solidFill>
                <a:latin typeface="Times New Roman" panose="02020603050405020304" pitchFamily="18" charset="0"/>
                <a:cs typeface="Times New Roman" panose="02020603050405020304" pitchFamily="18" charset="0"/>
              </a:rPr>
              <a:t>Qarqmq</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qrshi</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emotsiyalar</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nazaryasi</a:t>
            </a:r>
            <a:r>
              <a:rPr lang="en-US" sz="2400" dirty="0" smtClean="0">
                <a:solidFill>
                  <a:srgbClr val="45008A"/>
                </a:solidFill>
                <a:latin typeface="Times New Roman" panose="02020603050405020304" pitchFamily="18" charset="0"/>
                <a:cs typeface="Times New Roman" panose="02020603050405020304" pitchFamily="18" charset="0"/>
              </a:rPr>
              <a:t>(</a:t>
            </a:r>
            <a:r>
              <a:rPr lang="en-US" sz="2400" dirty="0" err="1" smtClean="0">
                <a:solidFill>
                  <a:srgbClr val="45008A"/>
                </a:solidFill>
                <a:latin typeface="Times New Roman" panose="02020603050405020304" pitchFamily="18" charset="0"/>
                <a:cs typeface="Times New Roman" panose="02020603050405020304" pitchFamily="18" charset="0"/>
              </a:rPr>
              <a:t>R.Salamon</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bo’yicha</a:t>
            </a:r>
            <a:r>
              <a:rPr lang="en-US" sz="2400" dirty="0" smtClean="0">
                <a:solidFill>
                  <a:srgbClr val="45008A"/>
                </a:solidFill>
                <a:latin typeface="Times New Roman" panose="02020603050405020304" pitchFamily="18" charset="0"/>
                <a:cs typeface="Times New Roman" panose="02020603050405020304" pitchFamily="18" charset="0"/>
              </a:rPr>
              <a:t>).</a:t>
            </a:r>
            <a:endParaRPr lang="ru-RU" sz="2400" dirty="0">
              <a:solidFill>
                <a:srgbClr val="45008A"/>
              </a:solidFill>
              <a:latin typeface="Times New Roman" panose="02020603050405020304" pitchFamily="18" charset="0"/>
              <a:cs typeface="Times New Roman" panose="02020603050405020304" pitchFamily="18" charset="0"/>
            </a:endParaRPr>
          </a:p>
          <a:p>
            <a:pPr lvl="0"/>
            <a:r>
              <a:rPr lang="en-US" sz="2400" dirty="0" err="1" smtClean="0">
                <a:solidFill>
                  <a:srgbClr val="45008A"/>
                </a:solidFill>
                <a:latin typeface="Times New Roman" panose="02020603050405020304" pitchFamily="18" charset="0"/>
                <a:cs typeface="Times New Roman" panose="02020603050405020304" pitchFamily="18" charset="0"/>
              </a:rPr>
              <a:t>Iroda</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haqida</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tushuncha</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Irodaviy</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Faoliyatning</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umumiy</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xususiyatlari</a:t>
            </a:r>
            <a:r>
              <a:rPr lang="en-US" sz="2400" dirty="0" smtClean="0">
                <a:solidFill>
                  <a:srgbClr val="45008A"/>
                </a:solidFill>
                <a:latin typeface="Times New Roman" panose="02020603050405020304" pitchFamily="18" charset="0"/>
                <a:cs typeface="Times New Roman" panose="02020603050405020304" pitchFamily="18" charset="0"/>
              </a:rPr>
              <a:t>. </a:t>
            </a:r>
          </a:p>
          <a:p>
            <a:pPr lvl="0"/>
            <a:r>
              <a:rPr lang="en-US" sz="2400" dirty="0" err="1" smtClean="0">
                <a:solidFill>
                  <a:srgbClr val="45008A"/>
                </a:solidFill>
                <a:latin typeface="Times New Roman" panose="02020603050405020304" pitchFamily="18" charset="0"/>
                <a:cs typeface="Times New Roman" panose="02020603050405020304" pitchFamily="18" charset="0"/>
              </a:rPr>
              <a:t>Irodaviy</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akt</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va</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uning</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tuzilishi</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Shaxcning</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irodaviy</a:t>
            </a:r>
            <a:r>
              <a:rPr lang="en-US" sz="2400" dirty="0" smtClean="0">
                <a:solidFill>
                  <a:srgbClr val="45008A"/>
                </a:solidFill>
                <a:latin typeface="Times New Roman" panose="02020603050405020304" pitchFamily="18" charset="0"/>
                <a:cs typeface="Times New Roman" panose="02020603050405020304" pitchFamily="18" charset="0"/>
              </a:rPr>
              <a:t> </a:t>
            </a:r>
            <a:r>
              <a:rPr lang="en-US" sz="2400" dirty="0" err="1" smtClean="0">
                <a:solidFill>
                  <a:srgbClr val="45008A"/>
                </a:solidFill>
                <a:latin typeface="Times New Roman" panose="02020603050405020304" pitchFamily="18" charset="0"/>
                <a:cs typeface="Times New Roman" panose="02020603050405020304" pitchFamily="18" charset="0"/>
              </a:rPr>
              <a:t>sifatlari</a:t>
            </a:r>
            <a:r>
              <a:rPr lang="en-US" sz="2400" dirty="0" smtClean="0">
                <a:solidFill>
                  <a:srgbClr val="45008A"/>
                </a:solidFill>
                <a:latin typeface="Times New Roman" panose="02020603050405020304" pitchFamily="18" charset="0"/>
                <a:cs typeface="Times New Roman" panose="02020603050405020304" pitchFamily="18" charset="0"/>
              </a:rPr>
              <a:t>. </a:t>
            </a:r>
            <a:endParaRPr lang="ru-RU" sz="2400" dirty="0">
              <a:solidFill>
                <a:srgbClr val="45008A"/>
              </a:solidFill>
              <a:latin typeface="Times New Roman" panose="02020603050405020304" pitchFamily="18" charset="0"/>
              <a:cs typeface="Times New Roman" panose="02020603050405020304" pitchFamily="18" charset="0"/>
            </a:endParaRPr>
          </a:p>
        </p:txBody>
      </p:sp>
      <p:sp>
        <p:nvSpPr>
          <p:cNvPr id="4" name="Нижний колонтитул 3"/>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2494042128"/>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35342" y="617792"/>
            <a:ext cx="8473249" cy="6186309"/>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r>
              <a:rPr lang="uz-Cyrl-UZ" sz="3600" dirty="0">
                <a:solidFill>
                  <a:schemeClr val="tx1"/>
                </a:solidFill>
              </a:rPr>
              <a:t>	</a:t>
            </a:r>
            <a:r>
              <a:rPr lang="en-US" sz="3600" dirty="0" err="1">
                <a:solidFill>
                  <a:srgbClr val="45008A"/>
                </a:solidFill>
              </a:rPr>
              <a:t>Hissiyot</a:t>
            </a:r>
            <a:r>
              <a:rPr lang="uz-Latn-UZ" sz="3600" dirty="0"/>
              <a:t> –bizning  tuy</a:t>
            </a:r>
            <a:r>
              <a:rPr lang="en-US" sz="3600" dirty="0"/>
              <a:t>g`</a:t>
            </a:r>
            <a:r>
              <a:rPr lang="uz-Latn-UZ" sz="3600" dirty="0"/>
              <a:t>ularimizning o'ziga hos aks ettirish jarayoni bo'lib, bunda narsa va </a:t>
            </a:r>
            <a:r>
              <a:rPr lang="en-US" sz="3600" dirty="0"/>
              <a:t>h</a:t>
            </a:r>
            <a:r>
              <a:rPr lang="uz-Latn-UZ" sz="3600" dirty="0"/>
              <a:t>odisalarni aks ettirish jarayonida bizda tu</a:t>
            </a:r>
            <a:r>
              <a:rPr lang="en-US" sz="3600" dirty="0"/>
              <a:t>g`</a:t>
            </a:r>
            <a:r>
              <a:rPr lang="uz-Latn-UZ" sz="3600" dirty="0"/>
              <a:t>iladigan ichki kechinmalar va munosabatlar aks ettiriladi.		</a:t>
            </a:r>
          </a:p>
          <a:p>
            <a:r>
              <a:rPr lang="uz-Latn-UZ" sz="3600" dirty="0"/>
              <a:t>	</a:t>
            </a:r>
            <a:r>
              <a:rPr lang="uz-Latn-UZ" sz="3600" dirty="0">
                <a:solidFill>
                  <a:srgbClr val="45008A"/>
                </a:solidFill>
              </a:rPr>
              <a:t>Emo</a:t>
            </a:r>
            <a:r>
              <a:rPr lang="en-US" sz="3600" dirty="0" err="1">
                <a:solidFill>
                  <a:srgbClr val="45008A"/>
                </a:solidFill>
              </a:rPr>
              <a:t>ts</a:t>
            </a:r>
            <a:r>
              <a:rPr lang="uz-Latn-UZ" sz="3600" dirty="0">
                <a:solidFill>
                  <a:srgbClr val="45008A"/>
                </a:solidFill>
              </a:rPr>
              <a:t>iya </a:t>
            </a:r>
            <a:r>
              <a:rPr lang="uz-Latn-UZ" sz="3600" dirty="0"/>
              <a:t>– shahsning vo</a:t>
            </a:r>
            <a:r>
              <a:rPr lang="en-US" sz="3600" dirty="0"/>
              <a:t>q</a:t>
            </a:r>
            <a:r>
              <a:rPr lang="uz-Latn-UZ" sz="3600" dirty="0"/>
              <a:t>elikka o'z munosabatini </a:t>
            </a:r>
            <a:r>
              <a:rPr lang="en-US" sz="3600" dirty="0"/>
              <a:t>h</a:t>
            </a:r>
            <a:r>
              <a:rPr lang="uz-Latn-UZ" sz="3600" dirty="0"/>
              <a:t>is </a:t>
            </a:r>
            <a:r>
              <a:rPr lang="en-US" sz="3600" dirty="0"/>
              <a:t>q</a:t>
            </a:r>
            <a:r>
              <a:rPr lang="uz-Latn-UZ" sz="3600" dirty="0"/>
              <a:t>ilishidan kelib chi</a:t>
            </a:r>
            <a:r>
              <a:rPr lang="en-US" sz="3600" dirty="0"/>
              <a:t>q</a:t>
            </a:r>
            <a:r>
              <a:rPr lang="uz-Latn-UZ" sz="3600" dirty="0"/>
              <a:t>adigan, uning e</a:t>
            </a:r>
            <a:r>
              <a:rPr lang="en-US" sz="3600" dirty="0"/>
              <a:t>h</a:t>
            </a:r>
            <a:r>
              <a:rPr lang="uz-Latn-UZ" sz="3600" dirty="0"/>
              <a:t>tiyoj va </a:t>
            </a:r>
            <a:r>
              <a:rPr lang="en-US" sz="3600" dirty="0"/>
              <a:t>q</a:t>
            </a:r>
            <a:r>
              <a:rPr lang="uz-Latn-UZ" sz="3600" dirty="0"/>
              <a:t>izi</a:t>
            </a:r>
            <a:r>
              <a:rPr lang="en-US" sz="3600" dirty="0"/>
              <a:t>q</a:t>
            </a:r>
            <a:r>
              <a:rPr lang="uz-Latn-UZ" sz="3600" dirty="0"/>
              <a:t>ishlari bilan bo</a:t>
            </a:r>
            <a:r>
              <a:rPr lang="en-US" sz="3600" dirty="0"/>
              <a:t>g`</a:t>
            </a:r>
            <a:r>
              <a:rPr lang="uz-Latn-UZ" sz="3600" dirty="0"/>
              <a:t>li</a:t>
            </a:r>
            <a:r>
              <a:rPr lang="en-US" sz="3600" dirty="0"/>
              <a:t>q</a:t>
            </a:r>
            <a:r>
              <a:rPr lang="uz-Latn-UZ" sz="3600" dirty="0"/>
              <a:t> bo'lgan yo</a:t>
            </a:r>
            <a:r>
              <a:rPr lang="en-US" sz="3600" dirty="0"/>
              <a:t>q</a:t>
            </a:r>
            <a:r>
              <a:rPr lang="uz-Latn-UZ" sz="3600" dirty="0"/>
              <a:t>imli yoki yo</a:t>
            </a:r>
            <a:r>
              <a:rPr lang="en-US" sz="3600" dirty="0"/>
              <a:t>q</a:t>
            </a:r>
            <a:r>
              <a:rPr lang="uz-Latn-UZ" sz="3600" dirty="0"/>
              <a:t>imsiz kechinmalaridir</a:t>
            </a: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3741582002"/>
      </p:ext>
    </p:extLst>
  </p:cSld>
  <p:clrMapOvr>
    <a:masterClrMapping/>
  </p:clrMapOvr>
  <p:transition spd="slow">
    <p:checke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58336" y="269047"/>
            <a:ext cx="7160078" cy="461665"/>
          </a:xfrm>
          <a:prstGeom prst="rect">
            <a:avLst/>
          </a:prstGeom>
          <a:solidFill>
            <a:schemeClr val="bg1"/>
          </a:solidFill>
          <a:ln w="57150">
            <a:solidFill>
              <a:schemeClr val="tx1"/>
            </a:solidFill>
          </a:ln>
        </p:spPr>
        <p:txBody>
          <a:bodyPr wrap="square" lIns="91440" tIns="45720" rIns="91440" bIns="45720">
            <a:spAutoFit/>
          </a:bodyPr>
          <a:lstStyle/>
          <a:p>
            <a:r>
              <a:rPr lang="en-US" sz="2400" b="1" dirty="0">
                <a:ln w="1905"/>
                <a:effectLst>
                  <a:innerShdw blurRad="69850" dist="43180" dir="5400000">
                    <a:srgbClr val="000000">
                      <a:alpha val="65000"/>
                    </a:srgbClr>
                  </a:innerShdw>
                </a:effectLst>
                <a:latin typeface="Algerian" pitchFamily="82" charset="0"/>
                <a:cs typeface="Arial" pitchFamily="34" charset="0"/>
              </a:rPr>
              <a:t> </a:t>
            </a:r>
            <a:r>
              <a:rPr lang="en-US" sz="2400" b="1" dirty="0" err="1">
                <a:latin typeface="Algerian" panose="04020705040A02060702" pitchFamily="82" charset="0"/>
              </a:rPr>
              <a:t>Emotsiya</a:t>
            </a:r>
            <a:r>
              <a:rPr lang="en-US" sz="2400" b="1" dirty="0" smtClean="0">
                <a:ln w="1905"/>
                <a:effectLst>
                  <a:innerShdw blurRad="69850" dist="43180" dir="5400000">
                    <a:srgbClr val="000000">
                      <a:alpha val="65000"/>
                    </a:srgbClr>
                  </a:innerShdw>
                </a:effectLst>
                <a:latin typeface="Algerian" pitchFamily="82" charset="0"/>
                <a:cs typeface="Arial" pitchFamily="34" charset="0"/>
              </a:rPr>
              <a:t> </a:t>
            </a:r>
            <a:r>
              <a:rPr lang="en-US" sz="2400" b="1" dirty="0">
                <a:ln w="1905"/>
                <a:effectLst>
                  <a:innerShdw blurRad="69850" dist="43180" dir="5400000">
                    <a:srgbClr val="000000">
                      <a:alpha val="65000"/>
                    </a:srgbClr>
                  </a:innerShdw>
                </a:effectLst>
                <a:latin typeface="Algerian" pitchFamily="82" charset="0"/>
                <a:cs typeface="Arial" pitchFamily="34" charset="0"/>
              </a:rPr>
              <a:t>BU - </a:t>
            </a:r>
          </a:p>
        </p:txBody>
      </p:sp>
      <p:cxnSp>
        <p:nvCxnSpPr>
          <p:cNvPr id="5" name="Прямая со стрелкой 4"/>
          <p:cNvCxnSpPr>
            <a:endCxn id="7" idx="0"/>
          </p:cNvCxnSpPr>
          <p:nvPr/>
        </p:nvCxnSpPr>
        <p:spPr>
          <a:xfrm flipH="1">
            <a:off x="2678268" y="1412777"/>
            <a:ext cx="1616372" cy="335587"/>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Прямая со стрелкой 5"/>
          <p:cNvCxnSpPr/>
          <p:nvPr/>
        </p:nvCxnSpPr>
        <p:spPr>
          <a:xfrm>
            <a:off x="5556497" y="1412776"/>
            <a:ext cx="2379713" cy="38489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 name="Овал 6"/>
          <p:cNvSpPr/>
          <p:nvPr/>
        </p:nvSpPr>
        <p:spPr>
          <a:xfrm>
            <a:off x="557840" y="1748363"/>
            <a:ext cx="4240856" cy="864096"/>
          </a:xfrm>
          <a:prstGeom prst="ellipse">
            <a:avLst/>
          </a:prstGeom>
          <a:solidFill>
            <a:schemeClr val="bg1"/>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600" dirty="0">
              <a:solidFill>
                <a:schemeClr val="tx1"/>
              </a:solidFill>
            </a:endParaRPr>
          </a:p>
        </p:txBody>
      </p:sp>
      <p:sp>
        <p:nvSpPr>
          <p:cNvPr id="8" name="Овал 7"/>
          <p:cNvSpPr/>
          <p:nvPr/>
        </p:nvSpPr>
        <p:spPr>
          <a:xfrm>
            <a:off x="5138375" y="1772816"/>
            <a:ext cx="4240856" cy="864096"/>
          </a:xfrm>
          <a:prstGeom prst="ellipse">
            <a:avLst/>
          </a:prstGeom>
          <a:solidFill>
            <a:schemeClr val="bg1"/>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600" dirty="0">
              <a:solidFill>
                <a:schemeClr val="tx1"/>
              </a:solidFill>
            </a:endParaRPr>
          </a:p>
        </p:txBody>
      </p:sp>
      <p:sp>
        <p:nvSpPr>
          <p:cNvPr id="9" name="Стрелка вниз 8"/>
          <p:cNvSpPr/>
          <p:nvPr/>
        </p:nvSpPr>
        <p:spPr>
          <a:xfrm>
            <a:off x="2278416" y="2612460"/>
            <a:ext cx="720080" cy="816541"/>
          </a:xfrm>
          <a:prstGeom prst="downArrow">
            <a:avLst/>
          </a:prstGeom>
          <a:solidFill>
            <a:schemeClr val="bg1"/>
          </a:solidFill>
          <a:ln>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0" name="Стрелка вниз 9"/>
          <p:cNvSpPr/>
          <p:nvPr/>
        </p:nvSpPr>
        <p:spPr>
          <a:xfrm>
            <a:off x="6898763" y="2636913"/>
            <a:ext cx="720080" cy="816541"/>
          </a:xfrm>
          <a:prstGeom prst="downArrow">
            <a:avLst/>
          </a:prstGeom>
          <a:solidFill>
            <a:schemeClr val="bg1"/>
          </a:solidFill>
          <a:ln>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1" name="Лента лицом вниз 10"/>
          <p:cNvSpPr/>
          <p:nvPr/>
        </p:nvSpPr>
        <p:spPr>
          <a:xfrm>
            <a:off x="557840" y="2987255"/>
            <a:ext cx="4176464" cy="3215907"/>
          </a:xfrm>
          <a:prstGeom prst="ribbon">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p>
        </p:txBody>
      </p:sp>
      <p:sp>
        <p:nvSpPr>
          <p:cNvPr id="12" name="Лента лицом вниз 11"/>
          <p:cNvSpPr/>
          <p:nvPr/>
        </p:nvSpPr>
        <p:spPr>
          <a:xfrm>
            <a:off x="5141824" y="2987254"/>
            <a:ext cx="4176464" cy="3215907"/>
          </a:xfrm>
          <a:prstGeom prst="ribbon">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p>
        </p:txBody>
      </p:sp>
      <p:sp>
        <p:nvSpPr>
          <p:cNvPr id="15" name="Овал 14"/>
          <p:cNvSpPr/>
          <p:nvPr/>
        </p:nvSpPr>
        <p:spPr>
          <a:xfrm>
            <a:off x="1558336" y="884267"/>
            <a:ext cx="7160078" cy="432048"/>
          </a:xfrm>
          <a:prstGeom prst="ellipse">
            <a:avLst/>
          </a:prstGeom>
          <a:solidFill>
            <a:schemeClr val="bg1"/>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i="1" dirty="0" err="1">
                <a:solidFill>
                  <a:schemeClr val="tx1"/>
                </a:solidFill>
                <a:latin typeface="Andale Mono" pitchFamily="49" charset="0"/>
              </a:rPr>
              <a:t>Uning</a:t>
            </a:r>
            <a:r>
              <a:rPr lang="en-US" sz="1600" b="1" i="1" dirty="0">
                <a:solidFill>
                  <a:schemeClr val="tx1"/>
                </a:solidFill>
                <a:latin typeface="Andale Mono" pitchFamily="49" charset="0"/>
              </a:rPr>
              <a:t> </a:t>
            </a:r>
            <a:r>
              <a:rPr lang="en-US" sz="1600" b="1" i="1" dirty="0" err="1">
                <a:solidFill>
                  <a:schemeClr val="tx1"/>
                </a:solidFill>
                <a:latin typeface="Andale Mono" pitchFamily="49" charset="0"/>
              </a:rPr>
              <a:t>turini</a:t>
            </a:r>
            <a:r>
              <a:rPr lang="en-US" sz="1600" b="1" i="1" dirty="0">
                <a:solidFill>
                  <a:schemeClr val="tx1"/>
                </a:solidFill>
                <a:latin typeface="Andale Mono" pitchFamily="49" charset="0"/>
              </a:rPr>
              <a:t> </a:t>
            </a:r>
            <a:r>
              <a:rPr lang="en-US" sz="1600" b="1" i="1" dirty="0" err="1">
                <a:solidFill>
                  <a:schemeClr val="tx1"/>
                </a:solidFill>
                <a:latin typeface="Andale Mono" pitchFamily="49" charset="0"/>
              </a:rPr>
              <a:t>yozing</a:t>
            </a:r>
            <a:endParaRPr lang="ru-RU" sz="1600" b="1" i="1" dirty="0">
              <a:solidFill>
                <a:schemeClr val="tx1"/>
              </a:solidFill>
              <a:latin typeface="Andale Mono" pitchFamily="49" charset="0"/>
            </a:endParaRP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38599137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600998" y="364722"/>
            <a:ext cx="8429684" cy="6247864"/>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nchor="ctr">
            <a:spAutoFit/>
          </a:bodyPr>
          <a:lstStyle>
            <a:lvl1pPr>
              <a:tabLst>
                <a:tab pos="539750" algn="l"/>
              </a:tabLst>
              <a:defRPr>
                <a:solidFill>
                  <a:schemeClr val="tx1"/>
                </a:solidFill>
                <a:latin typeface="Times New Roman" panose="02020603050405020304" pitchFamily="18" charset="0"/>
              </a:defRPr>
            </a:lvl1pPr>
            <a:lvl2pPr marL="742950" indent="-285750">
              <a:tabLst>
                <a:tab pos="539750" algn="l"/>
              </a:tabLst>
              <a:defRPr>
                <a:solidFill>
                  <a:schemeClr val="tx1"/>
                </a:solidFill>
                <a:latin typeface="Times New Roman" panose="02020603050405020304" pitchFamily="18" charset="0"/>
              </a:defRPr>
            </a:lvl2pPr>
            <a:lvl3pPr marL="1143000" indent="-228600">
              <a:tabLst>
                <a:tab pos="539750" algn="l"/>
              </a:tabLst>
              <a:defRPr>
                <a:solidFill>
                  <a:schemeClr val="tx1"/>
                </a:solidFill>
                <a:latin typeface="Times New Roman" panose="02020603050405020304" pitchFamily="18" charset="0"/>
              </a:defRPr>
            </a:lvl3pPr>
            <a:lvl4pPr marL="1600200" indent="-228600">
              <a:tabLst>
                <a:tab pos="539750" algn="l"/>
              </a:tabLst>
              <a:defRPr>
                <a:solidFill>
                  <a:schemeClr val="tx1"/>
                </a:solidFill>
                <a:latin typeface="Times New Roman" panose="02020603050405020304" pitchFamily="18" charset="0"/>
              </a:defRPr>
            </a:lvl4pPr>
            <a:lvl5pPr marL="2057400" indent="-228600">
              <a:tabLst>
                <a:tab pos="539750" algn="l"/>
              </a:tabLst>
              <a:defRPr>
                <a:solidFill>
                  <a:schemeClr val="tx1"/>
                </a:solidFill>
                <a:latin typeface="Times New Roman" panose="02020603050405020304" pitchFamily="18" charset="0"/>
              </a:defRPr>
            </a:lvl5pPr>
            <a:lvl6pPr marL="2514600" indent="-228600" fontAlgn="base">
              <a:spcBef>
                <a:spcPct val="0"/>
              </a:spcBef>
              <a:spcAft>
                <a:spcPct val="0"/>
              </a:spcAft>
              <a:tabLst>
                <a:tab pos="539750" algn="l"/>
              </a:tabLst>
              <a:defRPr>
                <a:solidFill>
                  <a:schemeClr val="tx1"/>
                </a:solidFill>
                <a:latin typeface="Times New Roman" panose="02020603050405020304" pitchFamily="18" charset="0"/>
              </a:defRPr>
            </a:lvl6pPr>
            <a:lvl7pPr marL="2971800" indent="-228600" fontAlgn="base">
              <a:spcBef>
                <a:spcPct val="0"/>
              </a:spcBef>
              <a:spcAft>
                <a:spcPct val="0"/>
              </a:spcAft>
              <a:tabLst>
                <a:tab pos="539750" algn="l"/>
              </a:tabLst>
              <a:defRPr>
                <a:solidFill>
                  <a:schemeClr val="tx1"/>
                </a:solidFill>
                <a:latin typeface="Times New Roman" panose="02020603050405020304" pitchFamily="18" charset="0"/>
              </a:defRPr>
            </a:lvl7pPr>
            <a:lvl8pPr marL="3429000" indent="-228600" fontAlgn="base">
              <a:spcBef>
                <a:spcPct val="0"/>
              </a:spcBef>
              <a:spcAft>
                <a:spcPct val="0"/>
              </a:spcAft>
              <a:tabLst>
                <a:tab pos="539750" algn="l"/>
              </a:tabLst>
              <a:defRPr>
                <a:solidFill>
                  <a:schemeClr val="tx1"/>
                </a:solidFill>
                <a:latin typeface="Times New Roman" panose="02020603050405020304" pitchFamily="18" charset="0"/>
              </a:defRPr>
            </a:lvl8pPr>
            <a:lvl9pPr marL="3886200" indent="-228600" fontAlgn="base">
              <a:spcBef>
                <a:spcPct val="0"/>
              </a:spcBef>
              <a:spcAft>
                <a:spcPct val="0"/>
              </a:spcAft>
              <a:tabLst>
                <a:tab pos="539750" algn="l"/>
              </a:tabLst>
              <a:defRPr>
                <a:solidFill>
                  <a:schemeClr val="tx1"/>
                </a:solidFill>
                <a:latin typeface="Times New Roman" panose="02020603050405020304" pitchFamily="18" charset="0"/>
              </a:defRPr>
            </a:lvl9pPr>
          </a:lstStyle>
          <a:p>
            <a:r>
              <a:rPr lang="uz-Cyrl-UZ" sz="4000" b="1" dirty="0">
                <a:solidFill>
                  <a:srgbClr val="45008A"/>
                </a:solidFill>
                <a:cs typeface="Times New Roman" panose="02020603050405020304" pitchFamily="18" charset="0"/>
              </a:rPr>
              <a:t>	</a:t>
            </a:r>
            <a:r>
              <a:rPr lang="uz-Latn-UZ" sz="4000" b="1" dirty="0">
                <a:solidFill>
                  <a:srgbClr val="45008A"/>
                </a:solidFill>
              </a:rPr>
              <a:t> Impressiv tomoni- </a:t>
            </a:r>
            <a:r>
              <a:rPr lang="uz-Latn-UZ" sz="4000" dirty="0">
                <a:solidFill>
                  <a:srgbClr val="45008A"/>
                </a:solidFill>
              </a:rPr>
              <a:t>psihologiyada </a:t>
            </a:r>
            <a:r>
              <a:rPr lang="en-US" sz="4000" dirty="0" err="1">
                <a:solidFill>
                  <a:srgbClr val="45008A"/>
                </a:solidFill>
              </a:rPr>
              <a:t>hissiyotning</a:t>
            </a:r>
            <a:r>
              <a:rPr lang="en-US" sz="4000" dirty="0">
                <a:solidFill>
                  <a:srgbClr val="45008A"/>
                </a:solidFill>
              </a:rPr>
              <a:t> </a:t>
            </a:r>
            <a:r>
              <a:rPr lang="uz-Latn-UZ" sz="4000" dirty="0">
                <a:solidFill>
                  <a:srgbClr val="45008A"/>
                </a:solidFill>
              </a:rPr>
              <a:t>darak beruvchilik vazifasiga aytiladi. Impressiv so'zi lotincha taassurot degan ma'noni anglatadi. </a:t>
            </a:r>
          </a:p>
          <a:p>
            <a:r>
              <a:rPr lang="uz-Latn-UZ" sz="4000" dirty="0">
                <a:solidFill>
                  <a:srgbClr val="45008A"/>
                </a:solidFill>
              </a:rPr>
              <a:t>	</a:t>
            </a:r>
            <a:r>
              <a:rPr lang="uz-Latn-UZ" sz="4000" b="1" dirty="0">
                <a:solidFill>
                  <a:srgbClr val="45008A"/>
                </a:solidFill>
              </a:rPr>
              <a:t>Dinamik stereotip </a:t>
            </a:r>
            <a:r>
              <a:rPr lang="uz-Latn-UZ" sz="4000" dirty="0">
                <a:solidFill>
                  <a:srgbClr val="45008A"/>
                </a:solidFill>
              </a:rPr>
              <a:t>deganda tash</a:t>
            </a:r>
            <a:r>
              <a:rPr lang="en-US" sz="4000" dirty="0">
                <a:solidFill>
                  <a:srgbClr val="45008A"/>
                </a:solidFill>
              </a:rPr>
              <a:t>q</a:t>
            </a:r>
            <a:r>
              <a:rPr lang="uz-Latn-UZ" sz="4000" dirty="0">
                <a:solidFill>
                  <a:srgbClr val="45008A"/>
                </a:solidFill>
              </a:rPr>
              <a:t>i </a:t>
            </a:r>
            <a:r>
              <a:rPr lang="en-US" sz="4000" dirty="0">
                <a:solidFill>
                  <a:srgbClr val="45008A"/>
                </a:solidFill>
              </a:rPr>
              <a:t>q</a:t>
            </a:r>
            <a:r>
              <a:rPr lang="uz-Latn-UZ" sz="4000" dirty="0">
                <a:solidFill>
                  <a:srgbClr val="45008A"/>
                </a:solidFill>
              </a:rPr>
              <a:t>aytarilish natijasida </a:t>
            </a:r>
            <a:r>
              <a:rPr lang="en-US" sz="4000" dirty="0">
                <a:solidFill>
                  <a:srgbClr val="45008A"/>
                </a:solidFill>
              </a:rPr>
              <a:t>h</a:t>
            </a:r>
            <a:r>
              <a:rPr lang="uz-Latn-UZ" sz="4000" dirty="0">
                <a:solidFill>
                  <a:srgbClr val="45008A"/>
                </a:solidFill>
              </a:rPr>
              <a:t>osil </a:t>
            </a:r>
            <a:r>
              <a:rPr lang="en-US" sz="4000" dirty="0">
                <a:solidFill>
                  <a:srgbClr val="45008A"/>
                </a:solidFill>
              </a:rPr>
              <a:t>q</a:t>
            </a:r>
            <a:r>
              <a:rPr lang="uz-Latn-UZ" sz="4000" dirty="0">
                <a:solidFill>
                  <a:srgbClr val="45008A"/>
                </a:solidFill>
              </a:rPr>
              <a:t>ilingan shartli reflekslar, nerv bo</a:t>
            </a:r>
            <a:r>
              <a:rPr lang="en-US" sz="4000" dirty="0">
                <a:solidFill>
                  <a:srgbClr val="45008A"/>
                </a:solidFill>
              </a:rPr>
              <a:t>g`</a:t>
            </a:r>
            <a:r>
              <a:rPr lang="uz-Latn-UZ" sz="4000" dirty="0">
                <a:solidFill>
                  <a:srgbClr val="45008A"/>
                </a:solidFill>
              </a:rPr>
              <a:t>lanishlarining bar</a:t>
            </a:r>
            <a:r>
              <a:rPr lang="en-US" sz="4000" dirty="0">
                <a:solidFill>
                  <a:srgbClr val="45008A"/>
                </a:solidFill>
              </a:rPr>
              <a:t>q</a:t>
            </a:r>
            <a:r>
              <a:rPr lang="uz-Latn-UZ" sz="4000" dirty="0">
                <a:solidFill>
                  <a:srgbClr val="45008A"/>
                </a:solidFill>
              </a:rPr>
              <a:t>aror tizimi tushuniladi</a:t>
            </a:r>
            <a:r>
              <a:rPr lang="uz-Cyrl-UZ" sz="4000" dirty="0" smtClean="0">
                <a:solidFill>
                  <a:srgbClr val="45008A"/>
                </a:solidFill>
                <a:cs typeface="Times New Roman" panose="02020603050405020304" pitchFamily="18" charset="0"/>
              </a:rPr>
              <a:t>.</a:t>
            </a:r>
            <a:r>
              <a:rPr lang="ru-RU" sz="4000" dirty="0" smtClean="0">
                <a:solidFill>
                  <a:srgbClr val="45008A"/>
                </a:solidFill>
                <a:cs typeface="Times New Roman" panose="02020603050405020304" pitchFamily="18" charset="0"/>
              </a:rPr>
              <a:t> </a:t>
            </a:r>
            <a:endParaRPr lang="ru-RU" sz="4000" dirty="0">
              <a:solidFill>
                <a:srgbClr val="45008A"/>
              </a:solidFill>
              <a:cs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1354874836"/>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несколько документов 3"/>
          <p:cNvSpPr/>
          <p:nvPr/>
        </p:nvSpPr>
        <p:spPr>
          <a:xfrm>
            <a:off x="164592" y="0"/>
            <a:ext cx="10332720" cy="6547104"/>
          </a:xfrm>
          <a:prstGeom prst="flowChartMultidocument">
            <a:avLst/>
          </a:prstGeom>
        </p:spPr>
        <p:style>
          <a:lnRef idx="2">
            <a:schemeClr val="accent6"/>
          </a:lnRef>
          <a:fillRef idx="1">
            <a:schemeClr val="lt1"/>
          </a:fillRef>
          <a:effectRef idx="0">
            <a:schemeClr val="accent6"/>
          </a:effectRef>
          <a:fontRef idx="minor">
            <a:schemeClr val="dk1"/>
          </a:fontRef>
        </p:style>
        <p:txBody>
          <a:bodyPr rtlCol="0" anchor="ctr"/>
          <a:lstStyle/>
          <a:p>
            <a:r>
              <a:rPr lang="uz-Cyrl-UZ" sz="2400" dirty="0"/>
              <a:t>Hissiyot boshqa hamma psixik jarayonlar kabi bosh miya po‘sti qismining faoliyati bilan bog‘liqdir. Bosh miya hissiyotlarning kuchini  va barqarorligini idora qilib turadi. Hissiyotlar boshqa bilish jarayonlaridan farqli bosh miya po‘stining faoliyatidan tashqari organizmning ichki a’zolari faoliyati bilan ham bog‘liqdir, boshqacha qilib aytganda hissiyotlar vegetativ nerv tizimining faoliyati bilan ham bog‘liqdir. CHunonchi, odam qattiq uyalgan paytida qizarib ketadi, qattiq qo‘rqqan paytida esa rangi o‘chib, qaltirab ketadi, </a:t>
            </a:r>
            <a:r>
              <a:rPr lang="en-US" sz="2400" dirty="0" smtClean="0"/>
              <a:t>h</a:t>
            </a:r>
            <a:r>
              <a:rPr lang="uz-Cyrl-UZ" sz="2400" dirty="0" smtClean="0"/>
              <a:t>attoki </a:t>
            </a:r>
            <a:r>
              <a:rPr lang="uz-Cyrl-UZ" sz="2400" dirty="0"/>
              <a:t>odamning ovozida ham o‘zgarish paydo bo‘ladi. Ana shunday hissiy holat yuz bergan paytda odamning yuragi tez ura boshlaydi, nafas olishi ham tezlashadi. </a:t>
            </a:r>
            <a:endParaRPr lang="ru-RU" sz="2400" dirty="0"/>
          </a:p>
          <a:p>
            <a:r>
              <a:rPr lang="ru-RU" sz="2400" dirty="0">
                <a:solidFill>
                  <a:srgbClr val="FF0000"/>
                </a:solidFill>
              </a:rPr>
              <a:t>  </a:t>
            </a:r>
            <a:r>
              <a:rPr lang="en-US" sz="2400" dirty="0">
                <a:solidFill>
                  <a:srgbClr val="FF0000"/>
                </a:solidFill>
              </a:rPr>
              <a:t>Psychology David G. Myers Hope College Holland, Michigan  .699 p</a:t>
            </a:r>
            <a:endParaRPr lang="ru-RU" sz="2400" dirty="0">
              <a:solidFill>
                <a:srgbClr val="FF0000"/>
              </a:solidFill>
            </a:endParaRP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405737328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818740" y="663268"/>
            <a:ext cx="8286808" cy="55092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nchor="ctr">
            <a:spAutoFit/>
          </a:bodyPr>
          <a:lstStyle>
            <a:lvl1pPr>
              <a:tabLst>
                <a:tab pos="539750" algn="l"/>
              </a:tabLst>
              <a:defRPr>
                <a:solidFill>
                  <a:schemeClr val="tx1"/>
                </a:solidFill>
                <a:latin typeface="Times New Roman" panose="02020603050405020304" pitchFamily="18" charset="0"/>
              </a:defRPr>
            </a:lvl1pPr>
            <a:lvl2pPr marL="742950" indent="-285750">
              <a:tabLst>
                <a:tab pos="539750" algn="l"/>
              </a:tabLst>
              <a:defRPr>
                <a:solidFill>
                  <a:schemeClr val="tx1"/>
                </a:solidFill>
                <a:latin typeface="Times New Roman" panose="02020603050405020304" pitchFamily="18" charset="0"/>
              </a:defRPr>
            </a:lvl2pPr>
            <a:lvl3pPr marL="1143000" indent="-228600">
              <a:tabLst>
                <a:tab pos="539750" algn="l"/>
              </a:tabLst>
              <a:defRPr>
                <a:solidFill>
                  <a:schemeClr val="tx1"/>
                </a:solidFill>
                <a:latin typeface="Times New Roman" panose="02020603050405020304" pitchFamily="18" charset="0"/>
              </a:defRPr>
            </a:lvl3pPr>
            <a:lvl4pPr marL="1600200" indent="-228600">
              <a:tabLst>
                <a:tab pos="539750" algn="l"/>
              </a:tabLst>
              <a:defRPr>
                <a:solidFill>
                  <a:schemeClr val="tx1"/>
                </a:solidFill>
                <a:latin typeface="Times New Roman" panose="02020603050405020304" pitchFamily="18" charset="0"/>
              </a:defRPr>
            </a:lvl4pPr>
            <a:lvl5pPr marL="2057400" indent="-228600">
              <a:tabLst>
                <a:tab pos="539750" algn="l"/>
              </a:tabLst>
              <a:defRPr>
                <a:solidFill>
                  <a:schemeClr val="tx1"/>
                </a:solidFill>
                <a:latin typeface="Times New Roman" panose="02020603050405020304" pitchFamily="18" charset="0"/>
              </a:defRPr>
            </a:lvl5pPr>
            <a:lvl6pPr marL="2514600" indent="-228600" fontAlgn="base">
              <a:spcBef>
                <a:spcPct val="0"/>
              </a:spcBef>
              <a:spcAft>
                <a:spcPct val="0"/>
              </a:spcAft>
              <a:tabLst>
                <a:tab pos="539750" algn="l"/>
              </a:tabLst>
              <a:defRPr>
                <a:solidFill>
                  <a:schemeClr val="tx1"/>
                </a:solidFill>
                <a:latin typeface="Times New Roman" panose="02020603050405020304" pitchFamily="18" charset="0"/>
              </a:defRPr>
            </a:lvl6pPr>
            <a:lvl7pPr marL="2971800" indent="-228600" fontAlgn="base">
              <a:spcBef>
                <a:spcPct val="0"/>
              </a:spcBef>
              <a:spcAft>
                <a:spcPct val="0"/>
              </a:spcAft>
              <a:tabLst>
                <a:tab pos="539750" algn="l"/>
              </a:tabLst>
              <a:defRPr>
                <a:solidFill>
                  <a:schemeClr val="tx1"/>
                </a:solidFill>
                <a:latin typeface="Times New Roman" panose="02020603050405020304" pitchFamily="18" charset="0"/>
              </a:defRPr>
            </a:lvl7pPr>
            <a:lvl8pPr marL="3429000" indent="-228600" fontAlgn="base">
              <a:spcBef>
                <a:spcPct val="0"/>
              </a:spcBef>
              <a:spcAft>
                <a:spcPct val="0"/>
              </a:spcAft>
              <a:tabLst>
                <a:tab pos="539750" algn="l"/>
              </a:tabLst>
              <a:defRPr>
                <a:solidFill>
                  <a:schemeClr val="tx1"/>
                </a:solidFill>
                <a:latin typeface="Times New Roman" panose="02020603050405020304" pitchFamily="18" charset="0"/>
              </a:defRPr>
            </a:lvl8pPr>
            <a:lvl9pPr marL="3886200" indent="-228600" fontAlgn="base">
              <a:spcBef>
                <a:spcPct val="0"/>
              </a:spcBef>
              <a:spcAft>
                <a:spcPct val="0"/>
              </a:spcAft>
              <a:tabLst>
                <a:tab pos="539750" algn="l"/>
              </a:tabLst>
              <a:defRPr>
                <a:solidFill>
                  <a:schemeClr val="tx1"/>
                </a:solidFill>
                <a:latin typeface="Times New Roman" panose="02020603050405020304" pitchFamily="18" charset="0"/>
              </a:defRPr>
            </a:lvl9pPr>
          </a:lstStyle>
          <a:p>
            <a:r>
              <a:rPr lang="uz-Cyrl-UZ" sz="3200" b="1" i="1" dirty="0">
                <a:solidFill>
                  <a:srgbClr val="45008A"/>
                </a:solidFill>
                <a:cs typeface="Times New Roman" panose="02020603050405020304" pitchFamily="18" charset="0"/>
              </a:rPr>
              <a:t>	</a:t>
            </a:r>
            <a:r>
              <a:rPr lang="uz-Latn-UZ" sz="3200" b="1" dirty="0">
                <a:solidFill>
                  <a:srgbClr val="45008A"/>
                </a:solidFill>
              </a:rPr>
              <a:t> Ekspressiv tomoni </a:t>
            </a:r>
            <a:r>
              <a:rPr lang="uz-Latn-UZ" sz="3200" dirty="0">
                <a:solidFill>
                  <a:srgbClr val="45008A"/>
                </a:solidFill>
              </a:rPr>
              <a:t>psihologiyada emocional </a:t>
            </a:r>
            <a:r>
              <a:rPr lang="en-US" sz="3200" dirty="0">
                <a:solidFill>
                  <a:srgbClr val="45008A"/>
                </a:solidFill>
              </a:rPr>
              <a:t>h</a:t>
            </a:r>
            <a:r>
              <a:rPr lang="uz-Latn-UZ" sz="3200" dirty="0">
                <a:solidFill>
                  <a:srgbClr val="45008A"/>
                </a:solidFill>
              </a:rPr>
              <a:t>arakatlarning moslashish harakteriga oid bo'lgan, ya'ni ovozning o'zgarishi, mimika, imo-ishora, organizmda sodir bo'ladigan jarayonning </a:t>
            </a:r>
            <a:r>
              <a:rPr lang="en-US" sz="3200" dirty="0">
                <a:solidFill>
                  <a:srgbClr val="45008A"/>
                </a:solidFill>
              </a:rPr>
              <a:t>q</a:t>
            </a:r>
            <a:r>
              <a:rPr lang="uz-Latn-UZ" sz="3200" dirty="0">
                <a:solidFill>
                  <a:srgbClr val="45008A"/>
                </a:solidFill>
              </a:rPr>
              <a:t>ayta o'zgarishidan iborat ihtiyorsiz va ongli </a:t>
            </a:r>
            <a:r>
              <a:rPr lang="en-US" sz="3200" dirty="0">
                <a:solidFill>
                  <a:srgbClr val="45008A"/>
                </a:solidFill>
              </a:rPr>
              <a:t>h</a:t>
            </a:r>
            <a:r>
              <a:rPr lang="uz-Latn-UZ" sz="3200" dirty="0">
                <a:solidFill>
                  <a:srgbClr val="45008A"/>
                </a:solidFill>
              </a:rPr>
              <a:t>arakatlarga aytiladi. </a:t>
            </a:r>
          </a:p>
          <a:p>
            <a:r>
              <a:rPr lang="uz-Latn-UZ" sz="3200" dirty="0">
                <a:solidFill>
                  <a:srgbClr val="45008A"/>
                </a:solidFill>
              </a:rPr>
              <a:t>	</a:t>
            </a:r>
            <a:r>
              <a:rPr lang="uz-Latn-UZ" sz="3200" b="1" dirty="0">
                <a:solidFill>
                  <a:srgbClr val="45008A"/>
                </a:solidFill>
              </a:rPr>
              <a:t>Ambivalentlik</a:t>
            </a:r>
            <a:r>
              <a:rPr lang="uz-Latn-UZ" sz="3200" dirty="0">
                <a:solidFill>
                  <a:srgbClr val="45008A"/>
                </a:solidFill>
              </a:rPr>
              <a:t> – lotincha </a:t>
            </a:r>
            <a:r>
              <a:rPr lang="en-US" sz="3200" dirty="0">
                <a:solidFill>
                  <a:srgbClr val="45008A"/>
                </a:solidFill>
              </a:rPr>
              <a:t>h</a:t>
            </a:r>
            <a:r>
              <a:rPr lang="uz-Latn-UZ" sz="3200" dirty="0">
                <a:solidFill>
                  <a:srgbClr val="45008A"/>
                </a:solidFill>
              </a:rPr>
              <a:t>ar tomonlama kuchga ega ma'nosini anglatib kishining bir ob'ektning o'ziga nisbatan bir va</a:t>
            </a:r>
            <a:r>
              <a:rPr lang="en-US" sz="3200" dirty="0">
                <a:solidFill>
                  <a:srgbClr val="45008A"/>
                </a:solidFill>
              </a:rPr>
              <a:t>q</a:t>
            </a:r>
            <a:r>
              <a:rPr lang="uz-Latn-UZ" sz="3200" dirty="0">
                <a:solidFill>
                  <a:srgbClr val="45008A"/>
                </a:solidFill>
              </a:rPr>
              <a:t>tning o'zida paydo bo'ladigan bir-biriga </a:t>
            </a:r>
            <a:r>
              <a:rPr lang="en-US" sz="3200" dirty="0">
                <a:solidFill>
                  <a:srgbClr val="45008A"/>
                </a:solidFill>
              </a:rPr>
              <a:t>q</a:t>
            </a:r>
            <a:r>
              <a:rPr lang="uz-Latn-UZ" sz="3200" dirty="0">
                <a:solidFill>
                  <a:srgbClr val="45008A"/>
                </a:solidFill>
              </a:rPr>
              <a:t>arama – </a:t>
            </a:r>
            <a:r>
              <a:rPr lang="en-US" sz="3200" dirty="0">
                <a:solidFill>
                  <a:srgbClr val="45008A"/>
                </a:solidFill>
              </a:rPr>
              <a:t>q</a:t>
            </a:r>
            <a:r>
              <a:rPr lang="uz-Latn-UZ" sz="3200" dirty="0">
                <a:solidFill>
                  <a:srgbClr val="45008A"/>
                </a:solidFill>
              </a:rPr>
              <a:t>arshi emocional irodaviy </a:t>
            </a:r>
            <a:r>
              <a:rPr lang="en-US" sz="3200" dirty="0">
                <a:solidFill>
                  <a:srgbClr val="45008A"/>
                </a:solidFill>
              </a:rPr>
              <a:t>h</a:t>
            </a:r>
            <a:r>
              <a:rPr lang="uz-Latn-UZ" sz="3200" dirty="0" smtClean="0">
                <a:solidFill>
                  <a:srgbClr val="45008A"/>
                </a:solidFill>
              </a:rPr>
              <a:t>olatdir</a:t>
            </a:r>
            <a:r>
              <a:rPr lang="ru-RU" sz="2400" i="1" dirty="0" smtClean="0">
                <a:solidFill>
                  <a:srgbClr val="45008A"/>
                </a:solidFill>
                <a:cs typeface="Times New Roman" panose="02020603050405020304" pitchFamily="18" charset="0"/>
              </a:rPr>
              <a:t> </a:t>
            </a:r>
            <a:endParaRPr lang="ru-RU" sz="4000" i="1" dirty="0">
              <a:solidFill>
                <a:srgbClr val="45008A"/>
              </a:solidFill>
              <a:cs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3155107438"/>
      </p:ext>
    </p:extLst>
  </p:cSld>
  <p:clrMapOvr>
    <a:masterClrMapping/>
  </p:clrMapOvr>
  <p:transition spd="slow">
    <p:strips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ChangeArrowheads="1"/>
          </p:cNvSpPr>
          <p:nvPr/>
        </p:nvSpPr>
        <p:spPr bwMode="auto">
          <a:xfrm>
            <a:off x="800482" y="735685"/>
            <a:ext cx="8398382" cy="5632311"/>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nchor="ctr">
            <a:spAutoFit/>
          </a:bodyPr>
          <a:lstStyle>
            <a:lvl1pPr>
              <a:tabLst>
                <a:tab pos="539750" algn="l"/>
              </a:tabLst>
              <a:defRPr>
                <a:solidFill>
                  <a:schemeClr val="tx1"/>
                </a:solidFill>
                <a:latin typeface="Times New Roman" panose="02020603050405020304" pitchFamily="18" charset="0"/>
              </a:defRPr>
            </a:lvl1pPr>
            <a:lvl2pPr marL="742950" indent="-285750">
              <a:tabLst>
                <a:tab pos="539750" algn="l"/>
              </a:tabLst>
              <a:defRPr>
                <a:solidFill>
                  <a:schemeClr val="tx1"/>
                </a:solidFill>
                <a:latin typeface="Times New Roman" panose="02020603050405020304" pitchFamily="18" charset="0"/>
              </a:defRPr>
            </a:lvl2pPr>
            <a:lvl3pPr marL="1143000" indent="-228600">
              <a:tabLst>
                <a:tab pos="539750" algn="l"/>
              </a:tabLst>
              <a:defRPr>
                <a:solidFill>
                  <a:schemeClr val="tx1"/>
                </a:solidFill>
                <a:latin typeface="Times New Roman" panose="02020603050405020304" pitchFamily="18" charset="0"/>
              </a:defRPr>
            </a:lvl3pPr>
            <a:lvl4pPr marL="1600200" indent="-228600">
              <a:tabLst>
                <a:tab pos="539750" algn="l"/>
              </a:tabLst>
              <a:defRPr>
                <a:solidFill>
                  <a:schemeClr val="tx1"/>
                </a:solidFill>
                <a:latin typeface="Times New Roman" panose="02020603050405020304" pitchFamily="18" charset="0"/>
              </a:defRPr>
            </a:lvl4pPr>
            <a:lvl5pPr marL="2057400" indent="-228600">
              <a:tabLst>
                <a:tab pos="539750" algn="l"/>
              </a:tabLst>
              <a:defRPr>
                <a:solidFill>
                  <a:schemeClr val="tx1"/>
                </a:solidFill>
                <a:latin typeface="Times New Roman" panose="02020603050405020304" pitchFamily="18" charset="0"/>
              </a:defRPr>
            </a:lvl5pPr>
            <a:lvl6pPr marL="2514600" indent="-228600" fontAlgn="base">
              <a:spcBef>
                <a:spcPct val="0"/>
              </a:spcBef>
              <a:spcAft>
                <a:spcPct val="0"/>
              </a:spcAft>
              <a:tabLst>
                <a:tab pos="539750" algn="l"/>
              </a:tabLst>
              <a:defRPr>
                <a:solidFill>
                  <a:schemeClr val="tx1"/>
                </a:solidFill>
                <a:latin typeface="Times New Roman" panose="02020603050405020304" pitchFamily="18" charset="0"/>
              </a:defRPr>
            </a:lvl6pPr>
            <a:lvl7pPr marL="2971800" indent="-228600" fontAlgn="base">
              <a:spcBef>
                <a:spcPct val="0"/>
              </a:spcBef>
              <a:spcAft>
                <a:spcPct val="0"/>
              </a:spcAft>
              <a:tabLst>
                <a:tab pos="539750" algn="l"/>
              </a:tabLst>
              <a:defRPr>
                <a:solidFill>
                  <a:schemeClr val="tx1"/>
                </a:solidFill>
                <a:latin typeface="Times New Roman" panose="02020603050405020304" pitchFamily="18" charset="0"/>
              </a:defRPr>
            </a:lvl7pPr>
            <a:lvl8pPr marL="3429000" indent="-228600" fontAlgn="base">
              <a:spcBef>
                <a:spcPct val="0"/>
              </a:spcBef>
              <a:spcAft>
                <a:spcPct val="0"/>
              </a:spcAft>
              <a:tabLst>
                <a:tab pos="539750" algn="l"/>
              </a:tabLst>
              <a:defRPr>
                <a:solidFill>
                  <a:schemeClr val="tx1"/>
                </a:solidFill>
                <a:latin typeface="Times New Roman" panose="02020603050405020304" pitchFamily="18" charset="0"/>
              </a:defRPr>
            </a:lvl8pPr>
            <a:lvl9pPr marL="3886200" indent="-228600" fontAlgn="base">
              <a:spcBef>
                <a:spcPct val="0"/>
              </a:spcBef>
              <a:spcAft>
                <a:spcPct val="0"/>
              </a:spcAft>
              <a:tabLst>
                <a:tab pos="539750" algn="l"/>
              </a:tabLst>
              <a:defRPr>
                <a:solidFill>
                  <a:schemeClr val="tx1"/>
                </a:solidFill>
                <a:latin typeface="Times New Roman" panose="02020603050405020304" pitchFamily="18" charset="0"/>
              </a:defRPr>
            </a:lvl9pPr>
          </a:lstStyle>
          <a:p>
            <a:pPr algn="ctr"/>
            <a:r>
              <a:rPr lang="en-US" sz="4000" b="1" dirty="0" err="1">
                <a:solidFill>
                  <a:srgbClr val="45008A"/>
                </a:solidFill>
                <a:effectLst>
                  <a:outerShdw blurRad="38100" dist="38100" dir="2700000" algn="tl">
                    <a:srgbClr val="000000"/>
                  </a:outerShdw>
                </a:effectLst>
                <a:cs typeface="Times New Roman" panose="02020603050405020304" pitchFamily="18" charset="0"/>
              </a:rPr>
              <a:t>Hislarni</a:t>
            </a:r>
            <a:r>
              <a:rPr lang="en-US" sz="4000" b="1" dirty="0">
                <a:solidFill>
                  <a:srgbClr val="45008A"/>
                </a:solidFill>
                <a:effectLst>
                  <a:outerShdw blurRad="38100" dist="38100" dir="2700000" algn="tl">
                    <a:srgbClr val="000000"/>
                  </a:outerShdw>
                </a:effectLst>
                <a:cs typeface="Times New Roman" panose="02020603050405020304" pitchFamily="18" charset="0"/>
              </a:rPr>
              <a:t> </a:t>
            </a:r>
            <a:r>
              <a:rPr lang="en-US" sz="4000" b="1" dirty="0" err="1">
                <a:solidFill>
                  <a:srgbClr val="45008A"/>
                </a:solidFill>
                <a:effectLst>
                  <a:outerShdw blurRad="38100" dist="38100" dir="2700000" algn="tl">
                    <a:srgbClr val="000000"/>
                  </a:outerShdw>
                </a:effectLst>
                <a:cs typeface="Times New Roman" panose="02020603050405020304" pitchFamily="18" charset="0"/>
              </a:rPr>
              <a:t>kechirish</a:t>
            </a:r>
            <a:r>
              <a:rPr lang="en-US" sz="4000" b="1" dirty="0">
                <a:solidFill>
                  <a:srgbClr val="45008A"/>
                </a:solidFill>
                <a:effectLst>
                  <a:outerShdw blurRad="38100" dist="38100" dir="2700000" algn="tl">
                    <a:srgbClr val="000000"/>
                  </a:outerShdw>
                </a:effectLst>
                <a:cs typeface="Times New Roman" panose="02020603050405020304" pitchFamily="18" charset="0"/>
              </a:rPr>
              <a:t> </a:t>
            </a:r>
            <a:r>
              <a:rPr lang="en-US" sz="4000" b="1" dirty="0" err="1">
                <a:solidFill>
                  <a:srgbClr val="45008A"/>
                </a:solidFill>
                <a:effectLst>
                  <a:outerShdw blurRad="38100" dist="38100" dir="2700000" algn="tl">
                    <a:srgbClr val="000000"/>
                  </a:outerShdw>
                </a:effectLst>
                <a:cs typeface="Times New Roman" panose="02020603050405020304" pitchFamily="18" charset="0"/>
              </a:rPr>
              <a:t>shakllari</a:t>
            </a:r>
            <a:r>
              <a:rPr lang="en-US" sz="4000" b="1" dirty="0">
                <a:solidFill>
                  <a:srgbClr val="45008A"/>
                </a:solidFill>
                <a:effectLst>
                  <a:outerShdw blurRad="38100" dist="38100" dir="2700000" algn="tl">
                    <a:srgbClr val="000000"/>
                  </a:outerShdw>
                </a:effectLst>
                <a:cs typeface="Times New Roman" panose="02020603050405020304" pitchFamily="18" charset="0"/>
              </a:rPr>
              <a:t> </a:t>
            </a:r>
            <a:r>
              <a:rPr lang="en-US" sz="4000" b="1" dirty="0" err="1">
                <a:solidFill>
                  <a:srgbClr val="45008A"/>
                </a:solidFill>
                <a:effectLst>
                  <a:outerShdw blurRad="38100" dist="38100" dir="2700000" algn="tl">
                    <a:srgbClr val="000000"/>
                  </a:outerShdw>
                </a:effectLst>
                <a:cs typeface="Times New Roman" panose="02020603050405020304" pitchFamily="18" charset="0"/>
              </a:rPr>
              <a:t>quyidagilardan</a:t>
            </a:r>
            <a:r>
              <a:rPr lang="en-US" sz="4000" b="1" dirty="0">
                <a:solidFill>
                  <a:srgbClr val="45008A"/>
                </a:solidFill>
                <a:effectLst>
                  <a:outerShdw blurRad="38100" dist="38100" dir="2700000" algn="tl">
                    <a:srgbClr val="000000"/>
                  </a:outerShdw>
                </a:effectLst>
                <a:cs typeface="Times New Roman" panose="02020603050405020304" pitchFamily="18" charset="0"/>
              </a:rPr>
              <a:t> </a:t>
            </a:r>
            <a:r>
              <a:rPr lang="en-US" sz="4000" b="1" dirty="0" err="1">
                <a:solidFill>
                  <a:srgbClr val="45008A"/>
                </a:solidFill>
                <a:effectLst>
                  <a:outerShdw blurRad="38100" dist="38100" dir="2700000" algn="tl">
                    <a:srgbClr val="000000"/>
                  </a:outerShdw>
                </a:effectLst>
                <a:cs typeface="Times New Roman" panose="02020603050405020304" pitchFamily="18" charset="0"/>
              </a:rPr>
              <a:t>iborat</a:t>
            </a:r>
            <a:r>
              <a:rPr lang="uz-Cyrl-UZ" sz="4000" b="1" dirty="0">
                <a:solidFill>
                  <a:srgbClr val="45008A"/>
                </a:solidFill>
                <a:effectLst>
                  <a:outerShdw blurRad="38100" dist="38100" dir="2700000" algn="tl">
                    <a:srgbClr val="000000"/>
                  </a:outerShdw>
                </a:effectLst>
                <a:cs typeface="Times New Roman" panose="02020603050405020304" pitchFamily="18" charset="0"/>
              </a:rPr>
              <a:t>: </a:t>
            </a:r>
            <a:endParaRPr lang="ru-RU" sz="4000" dirty="0">
              <a:solidFill>
                <a:srgbClr val="45008A"/>
              </a:solidFill>
              <a:effectLst>
                <a:outerShdw blurRad="38100" dist="38100" dir="2700000" algn="tl">
                  <a:srgbClr val="000000"/>
                </a:outerShdw>
              </a:effectLst>
              <a:cs typeface="Times New Roman" panose="02020603050405020304" pitchFamily="18" charset="0"/>
            </a:endParaRPr>
          </a:p>
          <a:p>
            <a:pPr algn="just" eaLnBrk="0" hangingPunct="0"/>
            <a:r>
              <a:rPr lang="uz-Cyrl-UZ" sz="4000" dirty="0">
                <a:solidFill>
                  <a:srgbClr val="45008A"/>
                </a:solidFill>
                <a:effectLst>
                  <a:outerShdw blurRad="38100" dist="38100" dir="2700000" algn="tl">
                    <a:srgbClr val="000000"/>
                  </a:outerShdw>
                </a:effectLst>
                <a:cs typeface="Times New Roman" panose="02020603050405020304" pitchFamily="18" charset="0"/>
              </a:rPr>
              <a:t>	</a:t>
            </a:r>
            <a:r>
              <a:rPr lang="en-US" sz="4000" b="1" dirty="0">
                <a:solidFill>
                  <a:srgbClr val="45008A"/>
                </a:solidFill>
                <a:effectLst>
                  <a:outerShdw blurRad="38100" dist="38100" dir="2700000" algn="tl">
                    <a:srgbClr val="000000"/>
                  </a:outerShdw>
                </a:effectLst>
                <a:cs typeface="Times New Roman" panose="02020603050405020304" pitchFamily="18" charset="0"/>
              </a:rPr>
              <a:t>HISSIY TON</a:t>
            </a:r>
            <a:r>
              <a:rPr lang="uz-Cyrl-UZ" sz="4000"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hissiyot</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idrok</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yoki</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sezgi</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jarayonida</a:t>
            </a:r>
            <a:r>
              <a:rPr lang="uz-Cyrl-UZ"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shaxsning</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idrok</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qilingan</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narsaga</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hodisaga</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munasabatini</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ifodalaovchi</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maxsus</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emotsional</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bo`yoq</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yoqimli</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va</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yoqimsiz</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kechinma</a:t>
            </a:r>
            <a:r>
              <a:rPr lang="uz-Cyrl-UZ"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bevosita</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sezgi</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yoki</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idrok</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bilan</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bog`langan</a:t>
            </a:r>
            <a:r>
              <a:rPr lang="en-US" sz="4000" i="1" dirty="0">
                <a:solidFill>
                  <a:srgbClr val="45008A"/>
                </a:solidFill>
                <a:effectLst>
                  <a:outerShdw blurRad="38100" dist="38100" dir="2700000" algn="tl">
                    <a:srgbClr val="000000"/>
                  </a:outerShdw>
                </a:effectLst>
                <a:cs typeface="Times New Roman" panose="02020603050405020304" pitchFamily="18" charset="0"/>
              </a:rPr>
              <a:t> </a:t>
            </a:r>
            <a:r>
              <a:rPr lang="en-US" sz="4000" i="1" dirty="0" err="1">
                <a:solidFill>
                  <a:srgbClr val="45008A"/>
                </a:solidFill>
                <a:effectLst>
                  <a:outerShdw blurRad="38100" dist="38100" dir="2700000" algn="tl">
                    <a:srgbClr val="000000"/>
                  </a:outerShdw>
                </a:effectLst>
                <a:cs typeface="Times New Roman" panose="02020603050405020304" pitchFamily="18" charset="0"/>
              </a:rPr>
              <a:t>hissiyot</a:t>
            </a:r>
            <a:endParaRPr lang="uz-Cyrl-UZ" sz="4000" i="1" dirty="0">
              <a:solidFill>
                <a:srgbClr val="45008A"/>
              </a:solidFill>
              <a:effectLst>
                <a:outerShdw blurRad="38100" dist="38100" dir="2700000" algn="tl">
                  <a:srgbClr val="000000"/>
                </a:outerShdw>
              </a:effectLst>
              <a:cs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209232619"/>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p:spPr>
        <p:style>
          <a:lnRef idx="2">
            <a:schemeClr val="accent2"/>
          </a:lnRef>
          <a:fillRef idx="1">
            <a:schemeClr val="lt1"/>
          </a:fillRef>
          <a:effectRef idx="0">
            <a:schemeClr val="accent2"/>
          </a:effectRef>
          <a:fontRef idx="minor">
            <a:schemeClr val="dk1"/>
          </a:fontRef>
        </p:style>
        <p:txBody>
          <a:bodyPr>
            <a:noAutofit/>
          </a:bodyPr>
          <a:lstStyle/>
          <a:p>
            <a:pPr>
              <a:defRPr/>
            </a:pPr>
            <a:r>
              <a:rPr lang="uz-Latn-UZ" sz="2400" dirty="0" smtClean="0">
                <a:solidFill>
                  <a:srgbClr val="45008A"/>
                </a:solidFill>
              </a:rPr>
              <a:t>Emo</a:t>
            </a:r>
            <a:r>
              <a:rPr lang="en-US" sz="2400" dirty="0" err="1" smtClean="0">
                <a:solidFill>
                  <a:srgbClr val="45008A"/>
                </a:solidFill>
              </a:rPr>
              <a:t>ts</a:t>
            </a:r>
            <a:r>
              <a:rPr lang="uz-Latn-UZ" sz="2400" dirty="0" smtClean="0">
                <a:solidFill>
                  <a:srgbClr val="45008A"/>
                </a:solidFill>
              </a:rPr>
              <a:t>iyalarning </a:t>
            </a:r>
            <a:r>
              <a:rPr lang="uz-Latn-UZ" sz="2400" dirty="0">
                <a:solidFill>
                  <a:srgbClr val="45008A"/>
                </a:solidFill>
              </a:rPr>
              <a:t>tash</a:t>
            </a:r>
            <a:r>
              <a:rPr lang="en-US" sz="2400" dirty="0">
                <a:solidFill>
                  <a:srgbClr val="45008A"/>
                </a:solidFill>
              </a:rPr>
              <a:t>q</a:t>
            </a:r>
            <a:r>
              <a:rPr lang="uz-Latn-UZ" sz="2400" dirty="0">
                <a:solidFill>
                  <a:srgbClr val="45008A"/>
                </a:solidFill>
              </a:rPr>
              <a:t>i  ifodasi turli ko'rinishlarda ro'y beradiki, unda asosiy o'rinni ko'rgazmali ji</a:t>
            </a:r>
            <a:r>
              <a:rPr lang="en-US" sz="2400" dirty="0">
                <a:solidFill>
                  <a:srgbClr val="45008A"/>
                </a:solidFill>
              </a:rPr>
              <a:t>h</a:t>
            </a:r>
            <a:r>
              <a:rPr lang="uz-Latn-UZ" sz="2400" dirty="0">
                <a:solidFill>
                  <a:srgbClr val="45008A"/>
                </a:solidFill>
              </a:rPr>
              <a:t>atlar asosiy o'rin egallaydi va ular </a:t>
            </a:r>
            <a:r>
              <a:rPr lang="en-US" sz="2400" dirty="0">
                <a:solidFill>
                  <a:srgbClr val="45008A"/>
                </a:solidFill>
              </a:rPr>
              <a:t>q</a:t>
            </a:r>
            <a:r>
              <a:rPr lang="uz-Latn-UZ" sz="2400" dirty="0">
                <a:solidFill>
                  <a:srgbClr val="45008A"/>
                </a:solidFill>
              </a:rPr>
              <a:t>uyidagilar:</a:t>
            </a:r>
            <a:endParaRPr lang="ru-RU" sz="2400" dirty="0">
              <a:solidFill>
                <a:srgbClr val="45008A"/>
              </a:solidFill>
              <a:cs typeface="Times New Roman" pitchFamily="18" charset="0"/>
            </a:endParaRPr>
          </a:p>
        </p:txBody>
      </p:sp>
      <p:sp>
        <p:nvSpPr>
          <p:cNvPr id="3" name="Содержимое 2"/>
          <p:cNvSpPr>
            <a:spLocks noGrp="1"/>
          </p:cNvSpPr>
          <p:nvPr>
            <p:ph idx="1"/>
          </p:nvPr>
        </p:nvSpPr>
        <p:spPr>
          <a:xfrm>
            <a:off x="677334" y="2148840"/>
            <a:ext cx="8596668" cy="4178808"/>
          </a:xfrm>
          <a:ln/>
        </p:spPr>
        <p:style>
          <a:lnRef idx="2">
            <a:schemeClr val="accent2"/>
          </a:lnRef>
          <a:fillRef idx="1">
            <a:schemeClr val="lt1"/>
          </a:fillRef>
          <a:effectRef idx="0">
            <a:schemeClr val="accent2"/>
          </a:effectRef>
          <a:fontRef idx="minor">
            <a:schemeClr val="dk1"/>
          </a:fontRef>
        </p:style>
        <p:txBody>
          <a:bodyPr>
            <a:noAutofit/>
          </a:bodyPr>
          <a:lstStyle/>
          <a:p>
            <a:r>
              <a:rPr lang="uz-Latn-UZ" sz="2400" dirty="0">
                <a:solidFill>
                  <a:srgbClr val="45008A"/>
                </a:solidFill>
              </a:rPr>
              <a:t>Birinchidan, emociyalar nafas olish a'zolarining ishlarida o'zgarish yasaydi. </a:t>
            </a:r>
          </a:p>
          <a:p>
            <a:r>
              <a:rPr lang="uz-Latn-UZ" sz="2400" dirty="0">
                <a:solidFill>
                  <a:srgbClr val="45008A"/>
                </a:solidFill>
              </a:rPr>
              <a:t>Ikkinchidan, emociya imo – ishoralarda, mimikada, ya'ni kishining yuzida bo'ladigan </a:t>
            </a:r>
            <a:r>
              <a:rPr lang="en-US" sz="2400" dirty="0">
                <a:solidFill>
                  <a:srgbClr val="45008A"/>
                </a:solidFill>
              </a:rPr>
              <a:t>h</a:t>
            </a:r>
            <a:r>
              <a:rPr lang="uz-Latn-UZ" sz="2400" dirty="0">
                <a:solidFill>
                  <a:srgbClr val="45008A"/>
                </a:solidFill>
              </a:rPr>
              <a:t>arakatlarda </a:t>
            </a:r>
            <a:r>
              <a:rPr lang="en-US" sz="2400" dirty="0">
                <a:solidFill>
                  <a:srgbClr val="45008A"/>
                </a:solidFill>
              </a:rPr>
              <a:t>h</a:t>
            </a:r>
            <a:r>
              <a:rPr lang="uz-Latn-UZ" sz="2400" dirty="0">
                <a:solidFill>
                  <a:srgbClr val="45008A"/>
                </a:solidFill>
              </a:rPr>
              <a:t>amda butun badanning ma'nodor </a:t>
            </a:r>
            <a:r>
              <a:rPr lang="en-US" sz="2400" dirty="0">
                <a:solidFill>
                  <a:srgbClr val="45008A"/>
                </a:solidFill>
              </a:rPr>
              <a:t>h</a:t>
            </a:r>
            <a:r>
              <a:rPr lang="uz-Latn-UZ" sz="2400" dirty="0">
                <a:solidFill>
                  <a:srgbClr val="45008A"/>
                </a:solidFill>
              </a:rPr>
              <a:t>arakatlarida ko'rinadi.</a:t>
            </a:r>
          </a:p>
          <a:p>
            <a:r>
              <a:rPr lang="uz-Latn-UZ" sz="2400" dirty="0">
                <a:solidFill>
                  <a:srgbClr val="45008A"/>
                </a:solidFill>
              </a:rPr>
              <a:t>Uchinchidan, gumoral </a:t>
            </a:r>
            <a:r>
              <a:rPr lang="en-US" sz="2400" dirty="0">
                <a:solidFill>
                  <a:srgbClr val="45008A"/>
                </a:solidFill>
              </a:rPr>
              <a:t>h</a:t>
            </a:r>
            <a:r>
              <a:rPr lang="uz-Latn-UZ" sz="2400" dirty="0">
                <a:solidFill>
                  <a:srgbClr val="45008A"/>
                </a:solidFill>
              </a:rPr>
              <a:t>arakatlardagi, ya'ni organizmning </a:t>
            </a:r>
            <a:r>
              <a:rPr lang="en-US" sz="2400" dirty="0">
                <a:solidFill>
                  <a:srgbClr val="45008A"/>
                </a:solidFill>
              </a:rPr>
              <a:t>q</a:t>
            </a:r>
            <a:r>
              <a:rPr lang="uz-Latn-UZ" sz="2400" dirty="0">
                <a:solidFill>
                  <a:srgbClr val="45008A"/>
                </a:solidFill>
              </a:rPr>
              <a:t>on tarkibidagi va bosh</a:t>
            </a:r>
            <a:r>
              <a:rPr lang="en-US" sz="2400" dirty="0">
                <a:solidFill>
                  <a:srgbClr val="45008A"/>
                </a:solidFill>
              </a:rPr>
              <a:t>q</a:t>
            </a:r>
            <a:r>
              <a:rPr lang="uz-Latn-UZ" sz="2400" dirty="0">
                <a:solidFill>
                  <a:srgbClr val="45008A"/>
                </a:solidFill>
              </a:rPr>
              <a:t>a suyu</a:t>
            </a:r>
            <a:r>
              <a:rPr lang="en-US" sz="2400" dirty="0">
                <a:solidFill>
                  <a:srgbClr val="45008A"/>
                </a:solidFill>
              </a:rPr>
              <a:t>q</a:t>
            </a:r>
            <a:r>
              <a:rPr lang="uz-Latn-UZ" sz="2400" dirty="0">
                <a:solidFill>
                  <a:srgbClr val="45008A"/>
                </a:solidFill>
              </a:rPr>
              <a:t>liklardagi kimyoviy o'zgarishlarni va shuning bilan birga modda almashishida bo'ladigan yanada chu</a:t>
            </a:r>
            <a:r>
              <a:rPr lang="en-US" sz="2400" dirty="0">
                <a:solidFill>
                  <a:srgbClr val="45008A"/>
                </a:solidFill>
              </a:rPr>
              <a:t>q</a:t>
            </a:r>
            <a:r>
              <a:rPr lang="uz-Latn-UZ" sz="2400" dirty="0">
                <a:solidFill>
                  <a:srgbClr val="45008A"/>
                </a:solidFill>
              </a:rPr>
              <a:t>ur o'zgarishlarni o'z tarkibiga oladi.</a:t>
            </a:r>
          </a:p>
          <a:p>
            <a:endParaRPr lang="uz-Cyrl-UZ" sz="2400" dirty="0">
              <a:solidFill>
                <a:srgbClr val="45008A"/>
              </a:solidFill>
            </a:endParaRPr>
          </a:p>
        </p:txBody>
      </p:sp>
      <p:sp>
        <p:nvSpPr>
          <p:cNvPr id="4" name="Нижний колонтитул 3"/>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1911891080"/>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316992"/>
            <a:ext cx="8596668" cy="1320800"/>
          </a:xfrm>
        </p:spPr>
        <p:txBody>
          <a:bodyPr>
            <a:noAutofit/>
          </a:bodyPr>
          <a:lstStyle/>
          <a:p>
            <a:pPr lvl="0" algn="ctr"/>
            <a:r>
              <a:rPr lang="en-US" sz="2400" i="1" dirty="0" err="1">
                <a:solidFill>
                  <a:srgbClr val="45008A"/>
                </a:solidFill>
                <a:latin typeface="Algerian" panose="04020705040A02060702" pitchFamily="82" charset="0"/>
                <a:cs typeface="Times New Roman" panose="02020603050405020304" pitchFamily="18" charset="0"/>
              </a:rPr>
              <a:t>Emotsiya</a:t>
            </a:r>
            <a:r>
              <a:rPr lang="en-US" sz="2400" i="1" dirty="0">
                <a:solidFill>
                  <a:srgbClr val="45008A"/>
                </a:solidFill>
                <a:latin typeface="Algerian" panose="04020705040A02060702" pitchFamily="82" charset="0"/>
                <a:cs typeface="Times New Roman" panose="02020603050405020304" pitchFamily="18" charset="0"/>
              </a:rPr>
              <a:t> </a:t>
            </a:r>
            <a:r>
              <a:rPr lang="en-US" sz="2400" i="1" dirty="0" err="1">
                <a:solidFill>
                  <a:srgbClr val="45008A"/>
                </a:solidFill>
                <a:latin typeface="Algerian" panose="04020705040A02060702" pitchFamily="82" charset="0"/>
                <a:cs typeface="Times New Roman" panose="02020603050405020304" pitchFamily="18" charset="0"/>
              </a:rPr>
              <a:t>nazaryalari</a:t>
            </a:r>
            <a:r>
              <a:rPr lang="en-US" sz="2400" i="1" dirty="0">
                <a:solidFill>
                  <a:srgbClr val="45008A"/>
                </a:solidFill>
                <a:latin typeface="Algerian" panose="04020705040A02060702" pitchFamily="82" charset="0"/>
                <a:cs typeface="Times New Roman" panose="02020603050405020304" pitchFamily="18" charset="0"/>
              </a:rPr>
              <a:t> (</a:t>
            </a:r>
            <a:r>
              <a:rPr lang="en-US" sz="2400" i="1" dirty="0" err="1">
                <a:solidFill>
                  <a:srgbClr val="45008A"/>
                </a:solidFill>
                <a:latin typeface="Algerian" panose="04020705040A02060702" pitchFamily="82" charset="0"/>
                <a:cs typeface="Times New Roman" panose="02020603050405020304" pitchFamily="18" charset="0"/>
              </a:rPr>
              <a:t>Jeyms-Lang,Kennon</a:t>
            </a:r>
            <a:r>
              <a:rPr lang="en-US" sz="2400" i="1" dirty="0">
                <a:solidFill>
                  <a:srgbClr val="45008A"/>
                </a:solidFill>
                <a:latin typeface="Algerian" panose="04020705040A02060702" pitchFamily="82" charset="0"/>
                <a:cs typeface="Times New Roman" panose="02020603050405020304" pitchFamily="18" charset="0"/>
              </a:rPr>
              <a:t> Bard, </a:t>
            </a:r>
            <a:r>
              <a:rPr lang="en-US" sz="2400" i="1" dirty="0" err="1">
                <a:solidFill>
                  <a:srgbClr val="45008A"/>
                </a:solidFill>
                <a:latin typeface="Algerian" panose="04020705040A02060702" pitchFamily="82" charset="0"/>
                <a:cs typeface="Times New Roman" panose="02020603050405020304" pitchFamily="18" charset="0"/>
              </a:rPr>
              <a:t>S.Shaxtyor,D.Zinger</a:t>
            </a:r>
            <a:r>
              <a:rPr lang="en-US" sz="2400" i="1" dirty="0">
                <a:solidFill>
                  <a:srgbClr val="45008A"/>
                </a:solidFill>
                <a:latin typeface="Algerian" panose="04020705040A02060702" pitchFamily="82" charset="0"/>
                <a:cs typeface="Times New Roman" panose="02020603050405020304" pitchFamily="18" charset="0"/>
              </a:rPr>
              <a:t>).</a:t>
            </a:r>
            <a:r>
              <a:rPr lang="en-US" sz="2400" i="1" dirty="0" err="1">
                <a:solidFill>
                  <a:srgbClr val="45008A"/>
                </a:solidFill>
                <a:latin typeface="Algerian" panose="04020705040A02060702" pitchFamily="82" charset="0"/>
                <a:cs typeface="Times New Roman" panose="02020603050405020304" pitchFamily="18" charset="0"/>
              </a:rPr>
              <a:t>Qarqmq</a:t>
            </a:r>
            <a:r>
              <a:rPr lang="en-US" sz="2400" i="1" dirty="0">
                <a:solidFill>
                  <a:srgbClr val="45008A"/>
                </a:solidFill>
                <a:latin typeface="Algerian" panose="04020705040A02060702" pitchFamily="82" charset="0"/>
                <a:cs typeface="Times New Roman" panose="02020603050405020304" pitchFamily="18" charset="0"/>
              </a:rPr>
              <a:t> </a:t>
            </a:r>
            <a:r>
              <a:rPr lang="en-US" sz="2400" i="1" dirty="0" err="1">
                <a:solidFill>
                  <a:srgbClr val="45008A"/>
                </a:solidFill>
                <a:latin typeface="Algerian" panose="04020705040A02060702" pitchFamily="82" charset="0"/>
                <a:cs typeface="Times New Roman" panose="02020603050405020304" pitchFamily="18" charset="0"/>
              </a:rPr>
              <a:t>qrshi</a:t>
            </a:r>
            <a:r>
              <a:rPr lang="en-US" sz="2400" i="1" dirty="0">
                <a:solidFill>
                  <a:srgbClr val="45008A"/>
                </a:solidFill>
                <a:latin typeface="Algerian" panose="04020705040A02060702" pitchFamily="82" charset="0"/>
                <a:cs typeface="Times New Roman" panose="02020603050405020304" pitchFamily="18" charset="0"/>
              </a:rPr>
              <a:t> </a:t>
            </a:r>
            <a:r>
              <a:rPr lang="en-US" sz="2400" i="1" dirty="0" err="1">
                <a:solidFill>
                  <a:srgbClr val="45008A"/>
                </a:solidFill>
                <a:latin typeface="Algerian" panose="04020705040A02060702" pitchFamily="82" charset="0"/>
                <a:cs typeface="Times New Roman" panose="02020603050405020304" pitchFamily="18" charset="0"/>
              </a:rPr>
              <a:t>emotsiyalar</a:t>
            </a:r>
            <a:r>
              <a:rPr lang="en-US" sz="2400" i="1" dirty="0">
                <a:solidFill>
                  <a:srgbClr val="45008A"/>
                </a:solidFill>
                <a:latin typeface="Algerian" panose="04020705040A02060702" pitchFamily="82" charset="0"/>
                <a:cs typeface="Times New Roman" panose="02020603050405020304" pitchFamily="18" charset="0"/>
              </a:rPr>
              <a:t> </a:t>
            </a:r>
            <a:r>
              <a:rPr lang="en-US" sz="2400" i="1" dirty="0" err="1">
                <a:solidFill>
                  <a:srgbClr val="45008A"/>
                </a:solidFill>
                <a:latin typeface="Algerian" panose="04020705040A02060702" pitchFamily="82" charset="0"/>
                <a:cs typeface="Times New Roman" panose="02020603050405020304" pitchFamily="18" charset="0"/>
              </a:rPr>
              <a:t>nazaryasi</a:t>
            </a:r>
            <a:r>
              <a:rPr lang="en-US" sz="2400" i="1" dirty="0">
                <a:solidFill>
                  <a:srgbClr val="45008A"/>
                </a:solidFill>
                <a:latin typeface="Algerian" panose="04020705040A02060702" pitchFamily="82" charset="0"/>
                <a:cs typeface="Times New Roman" panose="02020603050405020304" pitchFamily="18" charset="0"/>
              </a:rPr>
              <a:t>(</a:t>
            </a:r>
            <a:r>
              <a:rPr lang="en-US" sz="2400" i="1" dirty="0" err="1">
                <a:solidFill>
                  <a:srgbClr val="45008A"/>
                </a:solidFill>
                <a:latin typeface="Algerian" panose="04020705040A02060702" pitchFamily="82" charset="0"/>
                <a:cs typeface="Times New Roman" panose="02020603050405020304" pitchFamily="18" charset="0"/>
              </a:rPr>
              <a:t>R.Salamon</a:t>
            </a:r>
            <a:r>
              <a:rPr lang="en-US" sz="2400" i="1" dirty="0">
                <a:solidFill>
                  <a:srgbClr val="45008A"/>
                </a:solidFill>
                <a:latin typeface="Algerian" panose="04020705040A02060702" pitchFamily="82" charset="0"/>
                <a:cs typeface="Times New Roman" panose="02020603050405020304" pitchFamily="18" charset="0"/>
              </a:rPr>
              <a:t> </a:t>
            </a:r>
            <a:r>
              <a:rPr lang="en-US" sz="2400" i="1" dirty="0" err="1">
                <a:solidFill>
                  <a:srgbClr val="45008A"/>
                </a:solidFill>
                <a:latin typeface="Algerian" panose="04020705040A02060702" pitchFamily="82" charset="0"/>
                <a:cs typeface="Times New Roman" panose="02020603050405020304" pitchFamily="18" charset="0"/>
              </a:rPr>
              <a:t>bo’yicha</a:t>
            </a:r>
            <a:r>
              <a:rPr lang="en-US" sz="2400" i="1" dirty="0">
                <a:solidFill>
                  <a:srgbClr val="45008A"/>
                </a:solidFill>
                <a:latin typeface="Algerian" panose="04020705040A02060702" pitchFamily="82" charset="0"/>
                <a:cs typeface="Times New Roman" panose="02020603050405020304" pitchFamily="18" charset="0"/>
              </a:rPr>
              <a:t>).</a:t>
            </a:r>
            <a:endParaRPr lang="ru-RU" sz="2400" i="1" dirty="0">
              <a:solidFill>
                <a:srgbClr val="45008A"/>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7334" y="1776541"/>
            <a:ext cx="8869002" cy="4953443"/>
          </a:xfrm>
        </p:spPr>
        <p:txBody>
          <a:bodyPr>
            <a:normAutofit/>
          </a:bodyPr>
          <a:lstStyle/>
          <a:p>
            <a:r>
              <a:rPr lang="uz-Cyrl-UZ" dirty="0"/>
              <a:t>Lindsey-Xebbning </a:t>
            </a:r>
            <a:r>
              <a:rPr lang="uz-Cyrl-UZ" b="1" i="1" dirty="0"/>
              <a:t>faollashtirish nazariyasi</a:t>
            </a:r>
            <a:r>
              <a:rPr lang="uz-Cyrl-UZ" dirty="0"/>
              <a:t> Djems-Lange va Kennon-Bardlarning psixoorganik nazariyalaridan so’ng paydo bo’ldi. Bu nazariyaga ko’ra, emotsional holatlar bosh miya quyi qismi nayining retikulyar formatsiyaga ta’siri bilan belgilanadi, chunki bu tuzilma organizmning faolligi darajasiga javob beradi. Hissiyotli ifodalanishlar esa asab tizimining biror bir seskantiruvchiga javoban faollik darajasining o’zgarishidir.</a:t>
            </a:r>
            <a:endParaRPr lang="ru-RU" dirty="0"/>
          </a:p>
          <a:p>
            <a:r>
              <a:rPr lang="uz-Cyrl-UZ" dirty="0"/>
              <a:t>Kognitivistik nazariyalar qatoriga P.V. Simonovning hissiyotlar </a:t>
            </a:r>
            <a:r>
              <a:rPr lang="uz-Cyrl-UZ" b="1" i="1" dirty="0"/>
              <a:t>axborot beruvchi kontseptsiyasi</a:t>
            </a:r>
            <a:r>
              <a:rPr lang="uz-Cyrl-UZ" dirty="0"/>
              <a:t> ham kiritilishi mumkin. Bu nazariyaga asosan, emotsional holat individ dolzarb ehtiyoji sifati va jadalligi, hamda, uni qondirish ehtimolligini baholashi bilan belgilanadi. Bu ehtimollikni baholashni inson tug’ma va avval orttirilgan individual tajriba asosida, ixtiyorsiz ravishda ehtiyojni qondirish uchun taxminiy zarur vositalar, vaqt, zahiralar haqidagi ma’lumotni ayni vaqtda olgan ma’lumot bilan taqqoslagan holda amalga oshiradi. P.V. Simonovning yondoshuvi quyidagi formulada aks etgan: H = E (M – A), bunda H – hissiyot, uning kuchi va sifati; E – dolzarb ehtiyoj kattaligi va o’ziga xos xususiyati; M – dolzarb ehtiyojni qondirish uchun zarur ma’lumot; A – ayni paytda insonda mavjud bo’lgan tegishli axborot.</a:t>
            </a:r>
            <a:endParaRPr lang="ru-RU" dirty="0"/>
          </a:p>
        </p:txBody>
      </p:sp>
      <p:sp>
        <p:nvSpPr>
          <p:cNvPr id="4" name="Нижний колонтитул 3"/>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3227525478"/>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413164" y="548638"/>
            <a:ext cx="10002980" cy="483209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r>
              <a:rPr lang="uz-Cyrl-UZ" sz="4400" dirty="0" smtClean="0">
                <a:latin typeface="Times New Roman" pitchFamily="18" charset="0"/>
                <a:cs typeface="Times New Roman" pitchFamily="18" charset="0"/>
              </a:rPr>
              <a:t>	</a:t>
            </a:r>
            <a:r>
              <a:rPr lang="uz-Latn-UZ" sz="4400" b="1" dirty="0"/>
              <a:t>Iroda</a:t>
            </a:r>
            <a:r>
              <a:rPr lang="uz-Latn-UZ" sz="4400" dirty="0"/>
              <a:t> – shahsning ongli </a:t>
            </a:r>
            <a:r>
              <a:rPr lang="en-US" sz="4400" dirty="0"/>
              <a:t>h</a:t>
            </a:r>
            <a:r>
              <a:rPr lang="uz-Latn-UZ" sz="4400" dirty="0"/>
              <a:t>arakatlarida, o'z-o'zini bilishida ifodalanadigan, ayni</a:t>
            </a:r>
            <a:r>
              <a:rPr lang="en-US" sz="4400" dirty="0"/>
              <a:t>q</a:t>
            </a:r>
            <a:r>
              <a:rPr lang="uz-Latn-UZ" sz="4400" dirty="0"/>
              <a:t>sa ma</a:t>
            </a:r>
            <a:r>
              <a:rPr lang="en-US" sz="4400" dirty="0"/>
              <a:t>q</a:t>
            </a:r>
            <a:r>
              <a:rPr lang="uz-Latn-UZ" sz="4400" dirty="0"/>
              <a:t>sadga erishish yo'lida uchraydigan jismoniy va ru</a:t>
            </a:r>
            <a:r>
              <a:rPr lang="en-US" sz="4400" dirty="0"/>
              <a:t>h</a:t>
            </a:r>
            <a:r>
              <a:rPr lang="uz-Latn-UZ" sz="4400" dirty="0"/>
              <a:t>iy </a:t>
            </a:r>
            <a:r>
              <a:rPr lang="en-US" sz="4400" dirty="0"/>
              <a:t>q</a:t>
            </a:r>
            <a:r>
              <a:rPr lang="uz-Latn-UZ" sz="4400" dirty="0"/>
              <a:t>iyinchiliklarni engib chi</a:t>
            </a:r>
            <a:r>
              <a:rPr lang="en-US" sz="4400" dirty="0"/>
              <a:t>q</a:t>
            </a:r>
            <a:r>
              <a:rPr lang="uz-Latn-UZ" sz="4400" dirty="0"/>
              <a:t>ishda namoyon bo'ladigan ihtiyoriy faolligidir.</a:t>
            </a: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863432616"/>
      </p:ext>
    </p:extLst>
  </p:cSld>
  <p:clrMapOvr>
    <a:masterClrMapping/>
  </p:clrMapOvr>
  <p:transition spd="slow">
    <p:checke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82710" y="551478"/>
            <a:ext cx="10791872" cy="4401205"/>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just">
              <a:defRPr/>
            </a:pPr>
            <a:r>
              <a:rPr lang="en-US" sz="2800" dirty="0">
                <a:latin typeface="Times New Roman" pitchFamily="18" charset="0"/>
                <a:cs typeface="Times New Roman" pitchFamily="18" charset="0"/>
              </a:rPr>
              <a:t>	</a:t>
            </a:r>
            <a:r>
              <a:rPr lang="uz-Latn-UZ" sz="2800" dirty="0">
                <a:latin typeface="Times New Roman" panose="02020603050405020304" pitchFamily="18" charset="0"/>
                <a:cs typeface="Times New Roman" panose="02020603050405020304" pitchFamily="18" charset="0"/>
              </a:rPr>
              <a:t> Irodaviy ya'ni ihtiyoriy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arakatlarning nerv – fiziologik asosida bosh miya katta yarim sharlari po'stlo</a:t>
            </a:r>
            <a:r>
              <a:rPr lang="en-US" sz="2800" dirty="0">
                <a:latin typeface="Times New Roman" panose="02020603050405020304" pitchFamily="18" charset="0"/>
                <a:cs typeface="Times New Roman" panose="02020603050405020304" pitchFamily="18" charset="0"/>
              </a:rPr>
              <a:t>g`</a:t>
            </a:r>
            <a:r>
              <a:rPr lang="uz-Latn-UZ" sz="2800" dirty="0">
                <a:latin typeface="Times New Roman" panose="02020603050405020304" pitchFamily="18" charset="0"/>
                <a:cs typeface="Times New Roman" panose="02020603050405020304" pitchFamily="18" charset="0"/>
              </a:rPr>
              <a:t>ining shartli reflekslar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osil </a:t>
            </a:r>
            <a:r>
              <a:rPr lang="en-US" sz="2800" dirty="0">
                <a:latin typeface="Times New Roman" panose="02020603050405020304" pitchFamily="18" charset="0"/>
                <a:cs typeface="Times New Roman" panose="02020603050405020304" pitchFamily="18" charset="0"/>
              </a:rPr>
              <a:t>q</a:t>
            </a:r>
            <a:r>
              <a:rPr lang="uz-Latn-UZ" sz="2800" dirty="0">
                <a:latin typeface="Times New Roman" panose="02020603050405020304" pitchFamily="18" charset="0"/>
                <a:cs typeface="Times New Roman" panose="02020603050405020304" pitchFamily="18" charset="0"/>
              </a:rPr>
              <a:t>ilishdan iborat bo'lgan murakkab faoliyati yotadi. Irodaviy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arakatlar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ar doim to'la ongli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arakatlar bo'lgani uchun bosh miya po'stlo</a:t>
            </a:r>
            <a:r>
              <a:rPr lang="en-US" sz="2800" dirty="0">
                <a:latin typeface="Times New Roman" panose="02020603050405020304" pitchFamily="18" charset="0"/>
                <a:cs typeface="Times New Roman" panose="02020603050405020304" pitchFamily="18" charset="0"/>
              </a:rPr>
              <a:t>g`</a:t>
            </a:r>
            <a:r>
              <a:rPr lang="uz-Latn-UZ" sz="2800" dirty="0">
                <a:latin typeface="Times New Roman" panose="02020603050405020304" pitchFamily="18" charset="0"/>
                <a:cs typeface="Times New Roman" panose="02020603050405020304" pitchFamily="18" charset="0"/>
              </a:rPr>
              <a:t>ida yuzaga keladigan optimal </a:t>
            </a:r>
            <a:r>
              <a:rPr lang="en-US" sz="2800" dirty="0">
                <a:latin typeface="Times New Roman" panose="02020603050405020304" pitchFamily="18" charset="0"/>
                <a:cs typeface="Times New Roman" panose="02020603050405020304" pitchFamily="18" charset="0"/>
              </a:rPr>
              <a:t>q</a:t>
            </a:r>
            <a:r>
              <a:rPr lang="uz-Latn-UZ" sz="2800" dirty="0">
                <a:latin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cs typeface="Times New Roman" panose="02020603050405020304" pitchFamily="18" charset="0"/>
              </a:rPr>
              <a:t>g`</a:t>
            </a:r>
            <a:r>
              <a:rPr lang="uz-Latn-UZ" sz="2800" dirty="0">
                <a:latin typeface="Times New Roman" panose="02020603050405020304" pitchFamily="18" charset="0"/>
                <a:cs typeface="Times New Roman" panose="02020603050405020304" pitchFamily="18" charset="0"/>
              </a:rPr>
              <a:t>alish manbalari bilan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am bo</a:t>
            </a:r>
            <a:r>
              <a:rPr lang="en-US" sz="2800" dirty="0">
                <a:latin typeface="Times New Roman" panose="02020603050405020304" pitchFamily="18" charset="0"/>
                <a:cs typeface="Times New Roman" panose="02020603050405020304" pitchFamily="18" charset="0"/>
              </a:rPr>
              <a:t>g`</a:t>
            </a:r>
            <a:r>
              <a:rPr lang="uz-Latn-UZ" sz="2800" dirty="0">
                <a:latin typeface="Times New Roman" panose="02020603050405020304" pitchFamily="18" charset="0"/>
                <a:cs typeface="Times New Roman" panose="02020603050405020304" pitchFamily="18" charset="0"/>
              </a:rPr>
              <a:t>li</a:t>
            </a:r>
            <a:r>
              <a:rPr lang="en-US" sz="2800" dirty="0">
                <a:latin typeface="Times New Roman" panose="02020603050405020304" pitchFamily="18" charset="0"/>
                <a:cs typeface="Times New Roman" panose="02020603050405020304" pitchFamily="18" charset="0"/>
              </a:rPr>
              <a:t>q</a:t>
            </a:r>
            <a:r>
              <a:rPr lang="uz-Latn-UZ" sz="2800" dirty="0">
                <a:latin typeface="Times New Roman" panose="02020603050405020304" pitchFamily="18" charset="0"/>
                <a:cs typeface="Times New Roman" panose="02020603050405020304" pitchFamily="18" charset="0"/>
              </a:rPr>
              <a:t> bo'ladi. Bu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a</a:t>
            </a:r>
            <a:r>
              <a:rPr lang="en-US" sz="2800" dirty="0">
                <a:latin typeface="Times New Roman" panose="02020603050405020304" pitchFamily="18" charset="0"/>
                <a:cs typeface="Times New Roman" panose="02020603050405020304" pitchFamily="18" charset="0"/>
              </a:rPr>
              <a:t>q</a:t>
            </a:r>
            <a:r>
              <a:rPr lang="uz-Latn-UZ" sz="2800" dirty="0">
                <a:latin typeface="Times New Roman" panose="02020603050405020304" pitchFamily="18" charset="0"/>
                <a:cs typeface="Times New Roman" panose="02020603050405020304" pitchFamily="18" charset="0"/>
              </a:rPr>
              <a:t>da akademik I.P.Pavlov shunday deb yozgan edi: “Mening tasavvurimcha, ong ayni shu cho</a:t>
            </a:r>
            <a:r>
              <a:rPr lang="en-US" sz="2800" dirty="0">
                <a:latin typeface="Times New Roman" panose="02020603050405020304" pitchFamily="18" charset="0"/>
                <a:cs typeface="Times New Roman" panose="02020603050405020304" pitchFamily="18" charset="0"/>
              </a:rPr>
              <a:t>q</a:t>
            </a:r>
            <a:r>
              <a:rPr lang="uz-Latn-UZ" sz="2800" dirty="0">
                <a:latin typeface="Times New Roman" panose="02020603050405020304" pitchFamily="18" charset="0"/>
                <a:cs typeface="Times New Roman" panose="02020603050405020304" pitchFamily="18" charset="0"/>
              </a:rPr>
              <a:t>da huddi shu sharoitning o'zida ma'lum darajada optimal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ar </a:t>
            </a:r>
            <a:r>
              <a:rPr lang="en-US" sz="2800" dirty="0">
                <a:latin typeface="Times New Roman" panose="02020603050405020304" pitchFamily="18" charset="0"/>
                <a:cs typeface="Times New Roman" panose="02020603050405020304" pitchFamily="18" charset="0"/>
              </a:rPr>
              <a:t>h</a:t>
            </a:r>
            <a:r>
              <a:rPr lang="uz-Latn-UZ" sz="2800" dirty="0">
                <a:latin typeface="Times New Roman" panose="02020603050405020304" pitchFamily="18" charset="0"/>
                <a:cs typeface="Times New Roman" panose="02020603050405020304" pitchFamily="18" charset="0"/>
              </a:rPr>
              <a:t>olda o'rtacha bo'lsa kerak) </a:t>
            </a:r>
            <a:r>
              <a:rPr lang="en-US" sz="2800" dirty="0">
                <a:latin typeface="Times New Roman" panose="02020603050405020304" pitchFamily="18" charset="0"/>
                <a:cs typeface="Times New Roman" panose="02020603050405020304" pitchFamily="18" charset="0"/>
              </a:rPr>
              <a:t>q</a:t>
            </a:r>
            <a:r>
              <a:rPr lang="uz-Latn-UZ" sz="2800" dirty="0">
                <a:latin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cs typeface="Times New Roman" panose="02020603050405020304" pitchFamily="18" charset="0"/>
              </a:rPr>
              <a:t>g`</a:t>
            </a:r>
            <a:r>
              <a:rPr lang="uz-Latn-UZ" sz="2800" dirty="0">
                <a:latin typeface="Times New Roman" panose="02020603050405020304" pitchFamily="18" charset="0"/>
                <a:cs typeface="Times New Roman" panose="02020603050405020304" pitchFamily="18" charset="0"/>
              </a:rPr>
              <a:t>alishga ega bo'lgan bosh miya katta yarim sharlarining ayrim joylaridagi nerv faoliyatidan iborat”</a:t>
            </a:r>
            <a:endParaRPr lang="ru-RU" sz="2800" dirty="0">
              <a:latin typeface="Times New Roman" pitchFamily="18" charset="0"/>
              <a:cs typeface="Times New Roman" pitchFamily="18" charset="0"/>
            </a:endParaRP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3909145558"/>
      </p:ext>
    </p:extLst>
  </p:cSld>
  <p:clrMapOvr>
    <a:masterClrMapping/>
  </p:clrMapOvr>
  <p:transition spd="slow">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3"/>
          <p:cNvGrpSpPr>
            <a:grpSpLocks/>
          </p:cNvGrpSpPr>
          <p:nvPr/>
        </p:nvGrpSpPr>
        <p:grpSpPr bwMode="auto">
          <a:xfrm>
            <a:off x="1122218" y="310896"/>
            <a:ext cx="9075468" cy="6420826"/>
            <a:chOff x="6381" y="1521"/>
            <a:chExt cx="4500" cy="4473"/>
          </a:xfrm>
          <a:effectLst>
            <a:glow rad="228600">
              <a:schemeClr val="accent3">
                <a:satMod val="175000"/>
                <a:alpha val="40000"/>
              </a:schemeClr>
            </a:glow>
          </a:effectLst>
        </p:grpSpPr>
        <p:grpSp>
          <p:nvGrpSpPr>
            <p:cNvPr id="4" name="Group 24"/>
            <p:cNvGrpSpPr>
              <a:grpSpLocks/>
            </p:cNvGrpSpPr>
            <p:nvPr/>
          </p:nvGrpSpPr>
          <p:grpSpPr bwMode="auto">
            <a:xfrm>
              <a:off x="6381" y="1521"/>
              <a:ext cx="4500" cy="4473"/>
              <a:chOff x="6381" y="1521"/>
              <a:chExt cx="4500" cy="4473"/>
            </a:xfrm>
          </p:grpSpPr>
          <p:grpSp>
            <p:nvGrpSpPr>
              <p:cNvPr id="5" name="Group 25"/>
              <p:cNvGrpSpPr>
                <a:grpSpLocks/>
              </p:cNvGrpSpPr>
              <p:nvPr/>
            </p:nvGrpSpPr>
            <p:grpSpPr bwMode="auto">
              <a:xfrm>
                <a:off x="6381" y="1521"/>
                <a:ext cx="4500" cy="4473"/>
                <a:chOff x="6381" y="1521"/>
                <a:chExt cx="4500" cy="4473"/>
              </a:xfrm>
            </p:grpSpPr>
            <p:grpSp>
              <p:nvGrpSpPr>
                <p:cNvPr id="6" name="Group 26"/>
                <p:cNvGrpSpPr>
                  <a:grpSpLocks/>
                </p:cNvGrpSpPr>
                <p:nvPr/>
              </p:nvGrpSpPr>
              <p:grpSpPr bwMode="auto">
                <a:xfrm>
                  <a:off x="6381" y="1851"/>
                  <a:ext cx="4500" cy="4143"/>
                  <a:chOff x="6381" y="1491"/>
                  <a:chExt cx="4500" cy="4143"/>
                </a:xfrm>
              </p:grpSpPr>
              <p:sp>
                <p:nvSpPr>
                  <p:cNvPr id="16411" name="Text Box 27"/>
                  <p:cNvSpPr txBox="1">
                    <a:spLocks noChangeArrowheads="1"/>
                  </p:cNvSpPr>
                  <p:nvPr/>
                </p:nvSpPr>
                <p:spPr bwMode="auto">
                  <a:xfrm>
                    <a:off x="6381" y="1491"/>
                    <a:ext cx="45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lIns="18000" tIns="10800" rIns="18000" bIns="10800"/>
                  <a:lstStyle/>
                  <a:p>
                    <a:pPr algn="ctr">
                      <a:spcAft>
                        <a:spcPts val="1000"/>
                      </a:spcAft>
                      <a:defRPr/>
                    </a:pPr>
                    <a:r>
                      <a:rPr lang="en-US" sz="3200" dirty="0" err="1">
                        <a:solidFill>
                          <a:schemeClr val="tx1"/>
                        </a:solidFill>
                        <a:latin typeface="Times New Roman" pitchFamily="18" charset="0"/>
                        <a:cs typeface="Times New Roman" pitchFamily="18" charset="0"/>
                      </a:rPr>
                      <a:t>Maqsad</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va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unga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erishishga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intilish</a:t>
                    </a:r>
                    <a:endParaRPr lang="ru-RU" sz="3200" dirty="0">
                      <a:solidFill>
                        <a:schemeClr val="tx1"/>
                      </a:solidFill>
                      <a:latin typeface="Times New Roman" pitchFamily="18" charset="0"/>
                      <a:cs typeface="Times New Roman" pitchFamily="18" charset="0"/>
                    </a:endParaRPr>
                  </a:p>
                </p:txBody>
              </p:sp>
              <p:sp>
                <p:nvSpPr>
                  <p:cNvPr id="16412" name="Text Box 28"/>
                  <p:cNvSpPr txBox="1">
                    <a:spLocks noChangeArrowheads="1"/>
                  </p:cNvSpPr>
                  <p:nvPr/>
                </p:nvSpPr>
                <p:spPr bwMode="auto">
                  <a:xfrm>
                    <a:off x="6381" y="2214"/>
                    <a:ext cx="45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lIns="18000" tIns="10800" rIns="18000" bIns="10800"/>
                  <a:lstStyle/>
                  <a:p>
                    <a:pPr algn="ctr">
                      <a:spcAft>
                        <a:spcPts val="1000"/>
                      </a:spcAft>
                      <a:defRPr/>
                    </a:pPr>
                    <a:r>
                      <a:rPr lang="en-US" sz="3200" dirty="0" err="1">
                        <a:solidFill>
                          <a:schemeClr val="tx1"/>
                        </a:solidFill>
                        <a:latin typeface="Times New Roman" pitchFamily="18" charset="0"/>
                        <a:cs typeface="Times New Roman" pitchFamily="18" charset="0"/>
                      </a:rPr>
                      <a:t>Maqsadaga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erishish</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imkoniyatlarini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topish</a:t>
                    </a:r>
                    <a:endParaRPr lang="ru-RU" sz="3200" dirty="0">
                      <a:solidFill>
                        <a:schemeClr val="tx1"/>
                      </a:solidFill>
                      <a:latin typeface="Times New Roman" pitchFamily="18" charset="0"/>
                      <a:cs typeface="Times New Roman" pitchFamily="18" charset="0"/>
                    </a:endParaRPr>
                  </a:p>
                </p:txBody>
              </p:sp>
              <p:sp>
                <p:nvSpPr>
                  <p:cNvPr id="16413" name="Text Box 29"/>
                  <p:cNvSpPr txBox="1">
                    <a:spLocks noChangeArrowheads="1"/>
                  </p:cNvSpPr>
                  <p:nvPr/>
                </p:nvSpPr>
                <p:spPr bwMode="auto">
                  <a:xfrm>
                    <a:off x="6381" y="2934"/>
                    <a:ext cx="45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lIns="18000" tIns="10800" rIns="18000" bIns="10800"/>
                  <a:lstStyle/>
                  <a:p>
                    <a:pPr algn="ctr">
                      <a:spcAft>
                        <a:spcPts val="1000"/>
                      </a:spcAft>
                      <a:defRPr/>
                    </a:pPr>
                    <a:r>
                      <a:rPr lang="en-US" sz="2600" dirty="0" err="1">
                        <a:solidFill>
                          <a:schemeClr val="tx1"/>
                        </a:solidFill>
                        <a:latin typeface="Times New Roman" pitchFamily="18" charset="0"/>
                        <a:cs typeface="Times New Roman" pitchFamily="18" charset="0"/>
                      </a:rPr>
                      <a:t>Mativlarni</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paydo</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bo`lishi</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va</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imkoniyatlarini</a:t>
                    </a:r>
                    <a:r>
                      <a:rPr lang="en-US" sz="2600" dirty="0">
                        <a:solidFill>
                          <a:schemeClr val="tx1"/>
                        </a:solidFill>
                        <a:latin typeface="Times New Roman" pitchFamily="18" charset="0"/>
                        <a:cs typeface="Times New Roman" pitchFamily="18" charset="0"/>
                      </a:rPr>
                      <a:t> </a:t>
                    </a:r>
                    <a:r>
                      <a:rPr lang="en-US" sz="2600" dirty="0" err="1">
                        <a:solidFill>
                          <a:schemeClr val="tx1"/>
                        </a:solidFill>
                        <a:latin typeface="Times New Roman" pitchFamily="18" charset="0"/>
                        <a:cs typeface="Times New Roman" pitchFamily="18" charset="0"/>
                      </a:rPr>
                      <a:t>mustahkamlash</a:t>
                    </a:r>
                    <a:endParaRPr lang="ru-RU" sz="2600" dirty="0">
                      <a:solidFill>
                        <a:schemeClr val="tx1"/>
                      </a:solidFill>
                      <a:latin typeface="Times New Roman" pitchFamily="18" charset="0"/>
                      <a:cs typeface="Times New Roman" pitchFamily="18" charset="0"/>
                    </a:endParaRPr>
                  </a:p>
                </p:txBody>
              </p:sp>
              <p:sp>
                <p:nvSpPr>
                  <p:cNvPr id="16414" name="Text Box 30"/>
                  <p:cNvSpPr txBox="1">
                    <a:spLocks noChangeArrowheads="1"/>
                  </p:cNvSpPr>
                  <p:nvPr/>
                </p:nvSpPr>
                <p:spPr bwMode="auto">
                  <a:xfrm>
                    <a:off x="6381" y="3654"/>
                    <a:ext cx="45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lIns="18000" tIns="10800" rIns="18000" bIns="10800"/>
                  <a:lstStyle/>
                  <a:p>
                    <a:pPr algn="ctr">
                      <a:spcAft>
                        <a:spcPts val="1000"/>
                      </a:spcAft>
                      <a:defRPr/>
                    </a:pPr>
                    <a:r>
                      <a:rPr lang="en-US" sz="3200" dirty="0" err="1">
                        <a:solidFill>
                          <a:schemeClr val="tx1"/>
                        </a:solidFill>
                        <a:latin typeface="Times New Roman" pitchFamily="18" charset="0"/>
                        <a:cs typeface="Times New Roman" pitchFamily="18" charset="0"/>
                      </a:rPr>
                      <a:t>Mativlar</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kurashi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va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tanlash</a:t>
                    </a:r>
                    <a:endParaRPr lang="ru-RU" sz="3200" dirty="0">
                      <a:solidFill>
                        <a:schemeClr val="tx1"/>
                      </a:solidFill>
                      <a:latin typeface="Times New Roman" pitchFamily="18" charset="0"/>
                      <a:cs typeface="Times New Roman" pitchFamily="18" charset="0"/>
                    </a:endParaRPr>
                  </a:p>
                </p:txBody>
              </p:sp>
              <p:sp>
                <p:nvSpPr>
                  <p:cNvPr id="16415" name="Text Box 31"/>
                  <p:cNvSpPr txBox="1">
                    <a:spLocks noChangeArrowheads="1"/>
                  </p:cNvSpPr>
                  <p:nvPr/>
                </p:nvSpPr>
                <p:spPr bwMode="auto">
                  <a:xfrm>
                    <a:off x="6381" y="4374"/>
                    <a:ext cx="45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lIns="18000" tIns="10800" rIns="18000" bIns="10800"/>
                  <a:lstStyle/>
                  <a:p>
                    <a:pPr algn="ctr">
                      <a:spcAft>
                        <a:spcPts val="1000"/>
                      </a:spcAft>
                      <a:defRPr/>
                    </a:pPr>
                    <a:r>
                      <a:rPr lang="en-US" sz="3200" dirty="0" err="1">
                        <a:solidFill>
                          <a:schemeClr val="tx1"/>
                        </a:solidFill>
                        <a:latin typeface="Times New Roman" pitchFamily="18" charset="0"/>
                        <a:cs typeface="Times New Roman" pitchFamily="18" charset="0"/>
                      </a:rPr>
                      <a:t>Biror</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fikrni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qabul</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qilish</a:t>
                    </a:r>
                    <a:endParaRPr lang="ru-RU" sz="3200" dirty="0">
                      <a:solidFill>
                        <a:schemeClr val="tx1"/>
                      </a:solidFill>
                      <a:latin typeface="Times New Roman" pitchFamily="18" charset="0"/>
                      <a:cs typeface="Times New Roman" pitchFamily="18" charset="0"/>
                    </a:endParaRPr>
                  </a:p>
                </p:txBody>
              </p:sp>
              <p:sp>
                <p:nvSpPr>
                  <p:cNvPr id="16416" name="Text Box 32"/>
                  <p:cNvSpPr txBox="1">
                    <a:spLocks noChangeArrowheads="1"/>
                  </p:cNvSpPr>
                  <p:nvPr/>
                </p:nvSpPr>
                <p:spPr bwMode="auto">
                  <a:xfrm>
                    <a:off x="6381" y="5094"/>
                    <a:ext cx="4500" cy="54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lIns="18000" tIns="10800" rIns="18000" bIns="10800"/>
                  <a:lstStyle/>
                  <a:p>
                    <a:pPr algn="ctr">
                      <a:spcAft>
                        <a:spcPts val="1000"/>
                      </a:spcAft>
                      <a:defRPr/>
                    </a:pPr>
                    <a:r>
                      <a:rPr lang="en-US" sz="3200" dirty="0" err="1">
                        <a:solidFill>
                          <a:schemeClr val="tx1"/>
                        </a:solidFill>
                        <a:latin typeface="Times New Roman" pitchFamily="18" charset="0"/>
                        <a:cs typeface="Times New Roman" pitchFamily="18" charset="0"/>
                      </a:rPr>
                      <a:t>Qabul</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qilingan</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qarorni</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amalga</a:t>
                    </a:r>
                    <a:r>
                      <a:rPr lang="en-US" sz="3200" dirty="0">
                        <a:solidFill>
                          <a:schemeClr val="tx1"/>
                        </a:solidFill>
                        <a:latin typeface="Times New Roman" pitchFamily="18" charset="0"/>
                        <a:cs typeface="Times New Roman" pitchFamily="18" charset="0"/>
                      </a:rPr>
                      <a:t>  </a:t>
                    </a:r>
                    <a:r>
                      <a:rPr lang="en-US" sz="3200" dirty="0" err="1">
                        <a:solidFill>
                          <a:schemeClr val="tx1"/>
                        </a:solidFill>
                        <a:latin typeface="Times New Roman" pitchFamily="18" charset="0"/>
                        <a:cs typeface="Times New Roman" pitchFamily="18" charset="0"/>
                      </a:rPr>
                      <a:t>oshirish</a:t>
                    </a:r>
                    <a:endParaRPr lang="ru-RU" sz="3200" dirty="0">
                      <a:solidFill>
                        <a:schemeClr val="tx1"/>
                      </a:solidFill>
                      <a:latin typeface="Times New Roman" pitchFamily="18" charset="0"/>
                      <a:cs typeface="Times New Roman" pitchFamily="18" charset="0"/>
                    </a:endParaRPr>
                  </a:p>
                </p:txBody>
              </p:sp>
            </p:grpSp>
            <p:sp>
              <p:nvSpPr>
                <p:cNvPr id="16417" name="Text Box 33"/>
                <p:cNvSpPr txBox="1">
                  <a:spLocks noChangeArrowheads="1"/>
                </p:cNvSpPr>
                <p:nvPr/>
              </p:nvSpPr>
              <p:spPr bwMode="auto">
                <a:xfrm>
                  <a:off x="6561" y="1521"/>
                  <a:ext cx="4140" cy="249"/>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lIns="0" tIns="0" rIns="0" bIns="0"/>
                <a:lstStyle/>
                <a:p>
                  <a:pPr algn="ctr">
                    <a:spcAft>
                      <a:spcPts val="1000"/>
                    </a:spcAft>
                    <a:defRPr/>
                  </a:pPr>
                  <a:r>
                    <a:rPr lang="en-US" sz="2400" b="1" dirty="0" err="1">
                      <a:solidFill>
                        <a:schemeClr val="tx1"/>
                      </a:solidFill>
                      <a:latin typeface="Times New Roman" pitchFamily="18" charset="0"/>
                      <a:cs typeface="Times New Roman" pitchFamily="18" charset="0"/>
                    </a:rPr>
                    <a:t>Irodaviy</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harakatlarning</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asosiy</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tarkibiy</a:t>
                  </a:r>
                  <a:r>
                    <a:rPr lang="en-US" sz="2400" b="1" dirty="0">
                      <a:solidFill>
                        <a:schemeClr val="tx1"/>
                      </a:solidFill>
                      <a:latin typeface="Times New Roman" pitchFamily="18" charset="0"/>
                      <a:cs typeface="Times New Roman" pitchFamily="18" charset="0"/>
                    </a:rPr>
                    <a:t> </a:t>
                  </a:r>
                  <a:r>
                    <a:rPr lang="en-US" sz="2400" b="1" dirty="0" err="1">
                      <a:solidFill>
                        <a:schemeClr val="tx1"/>
                      </a:solidFill>
                      <a:latin typeface="Times New Roman" pitchFamily="18" charset="0"/>
                      <a:cs typeface="Times New Roman" pitchFamily="18" charset="0"/>
                    </a:rPr>
                    <a:t>qismlari</a:t>
                  </a:r>
                  <a:endParaRPr lang="uz-Cyrl-UZ" sz="2400" b="1" dirty="0">
                    <a:solidFill>
                      <a:schemeClr val="tx1"/>
                    </a:solidFill>
                    <a:latin typeface="Times New Roman" pitchFamily="18" charset="0"/>
                    <a:cs typeface="Times New Roman" pitchFamily="18" charset="0"/>
                  </a:endParaRPr>
                </a:p>
                <a:p>
                  <a:pPr algn="ctr">
                    <a:spcAft>
                      <a:spcPts val="1000"/>
                    </a:spcAft>
                    <a:defRPr/>
                  </a:pPr>
                  <a:endParaRPr lang="uz-Cyrl-UZ" sz="2400" b="1" dirty="0">
                    <a:solidFill>
                      <a:schemeClr val="tx1"/>
                    </a:solidFill>
                    <a:latin typeface="Times New Roman" pitchFamily="18" charset="0"/>
                    <a:cs typeface="Times New Roman" pitchFamily="18" charset="0"/>
                  </a:endParaRPr>
                </a:p>
                <a:p>
                  <a:pPr algn="ctr">
                    <a:spcAft>
                      <a:spcPts val="1000"/>
                    </a:spcAft>
                    <a:defRPr/>
                  </a:pPr>
                  <a:endParaRPr lang="uz-Cyrl-UZ" sz="2400" b="1" dirty="0">
                    <a:solidFill>
                      <a:schemeClr val="tx1"/>
                    </a:solidFill>
                    <a:latin typeface="Times New Roman" pitchFamily="18" charset="0"/>
                    <a:cs typeface="Times New Roman" pitchFamily="18" charset="0"/>
                  </a:endParaRPr>
                </a:p>
                <a:p>
                  <a:pPr algn="ctr">
                    <a:spcAft>
                      <a:spcPts val="1000"/>
                    </a:spcAft>
                    <a:defRPr/>
                  </a:pPr>
                  <a:endParaRPr lang="uz-Cyrl-UZ" sz="2400" b="1" dirty="0">
                    <a:solidFill>
                      <a:schemeClr val="tx1"/>
                    </a:solidFill>
                    <a:latin typeface="Times New Roman" pitchFamily="18" charset="0"/>
                    <a:cs typeface="Times New Roman" pitchFamily="18" charset="0"/>
                  </a:endParaRPr>
                </a:p>
                <a:p>
                  <a:pPr algn="ctr">
                    <a:spcAft>
                      <a:spcPts val="1000"/>
                    </a:spcAft>
                    <a:defRPr/>
                  </a:pPr>
                  <a:endParaRPr lang="uz-Cyrl-UZ" sz="2400" b="1" dirty="0">
                    <a:solidFill>
                      <a:schemeClr val="tx1"/>
                    </a:solidFill>
                    <a:latin typeface="Times New Roman" pitchFamily="18" charset="0"/>
                    <a:cs typeface="Times New Roman" pitchFamily="18" charset="0"/>
                  </a:endParaRPr>
                </a:p>
                <a:p>
                  <a:pPr algn="ctr">
                    <a:spcAft>
                      <a:spcPts val="1000"/>
                    </a:spcAft>
                    <a:defRPr/>
                  </a:pPr>
                  <a:endParaRPr lang="uz-Cyrl-UZ" sz="2400" b="1" dirty="0">
                    <a:solidFill>
                      <a:schemeClr val="tx1"/>
                    </a:solidFill>
                    <a:latin typeface="Times New Roman" pitchFamily="18" charset="0"/>
                    <a:cs typeface="Times New Roman" pitchFamily="18" charset="0"/>
                  </a:endParaRPr>
                </a:p>
                <a:p>
                  <a:pPr algn="ctr">
                    <a:spcAft>
                      <a:spcPts val="1000"/>
                    </a:spcAft>
                    <a:defRPr/>
                  </a:pPr>
                  <a:endParaRPr lang="uz-Cyrl-UZ" sz="2400" b="1" dirty="0">
                    <a:solidFill>
                      <a:schemeClr val="tx1"/>
                    </a:solidFill>
                    <a:latin typeface="Times New Roman" pitchFamily="18" charset="0"/>
                    <a:cs typeface="Times New Roman" pitchFamily="18" charset="0"/>
                  </a:endParaRPr>
                </a:p>
              </p:txBody>
            </p:sp>
          </p:grpSp>
          <p:sp>
            <p:nvSpPr>
              <p:cNvPr id="16418" name="Rectangle 34"/>
              <p:cNvSpPr>
                <a:spLocks noChangeArrowheads="1"/>
              </p:cNvSpPr>
              <p:nvPr/>
            </p:nvSpPr>
            <p:spPr bwMode="auto">
              <a:xfrm>
                <a:off x="6381" y="2394"/>
                <a:ext cx="4500" cy="18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sp>
            <p:nvSpPr>
              <p:cNvPr id="16419" name="Rectangle 35"/>
              <p:cNvSpPr>
                <a:spLocks noChangeArrowheads="1"/>
              </p:cNvSpPr>
              <p:nvPr/>
            </p:nvSpPr>
            <p:spPr bwMode="auto">
              <a:xfrm>
                <a:off x="6381" y="3114"/>
                <a:ext cx="4500" cy="18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sp>
            <p:nvSpPr>
              <p:cNvPr id="16420" name="Rectangle 36"/>
              <p:cNvSpPr>
                <a:spLocks noChangeArrowheads="1"/>
              </p:cNvSpPr>
              <p:nvPr/>
            </p:nvSpPr>
            <p:spPr bwMode="auto">
              <a:xfrm>
                <a:off x="6381" y="3834"/>
                <a:ext cx="4500" cy="18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sp>
            <p:nvSpPr>
              <p:cNvPr id="16421" name="Rectangle 37"/>
              <p:cNvSpPr>
                <a:spLocks noChangeArrowheads="1"/>
              </p:cNvSpPr>
              <p:nvPr/>
            </p:nvSpPr>
            <p:spPr bwMode="auto">
              <a:xfrm>
                <a:off x="6381" y="4554"/>
                <a:ext cx="4500" cy="18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sp>
            <p:nvSpPr>
              <p:cNvPr id="16422" name="Rectangle 38"/>
              <p:cNvSpPr>
                <a:spLocks noChangeArrowheads="1"/>
              </p:cNvSpPr>
              <p:nvPr/>
            </p:nvSpPr>
            <p:spPr bwMode="auto">
              <a:xfrm>
                <a:off x="6381" y="5274"/>
                <a:ext cx="4500" cy="18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grpSp>
        <p:sp>
          <p:nvSpPr>
            <p:cNvPr id="16423" name="Line 39"/>
            <p:cNvSpPr>
              <a:spLocks noChangeShapeType="1"/>
            </p:cNvSpPr>
            <p:nvPr/>
          </p:nvSpPr>
          <p:spPr bwMode="auto">
            <a:xfrm>
              <a:off x="8551" y="2394"/>
              <a:ext cx="0" cy="18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sp>
          <p:nvSpPr>
            <p:cNvPr id="16424" name="Line 40"/>
            <p:cNvSpPr>
              <a:spLocks noChangeShapeType="1"/>
            </p:cNvSpPr>
            <p:nvPr/>
          </p:nvSpPr>
          <p:spPr bwMode="auto">
            <a:xfrm>
              <a:off x="8611" y="3114"/>
              <a:ext cx="0" cy="18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sp>
          <p:nvSpPr>
            <p:cNvPr id="16425" name="Line 41"/>
            <p:cNvSpPr>
              <a:spLocks noChangeShapeType="1"/>
            </p:cNvSpPr>
            <p:nvPr/>
          </p:nvSpPr>
          <p:spPr bwMode="auto">
            <a:xfrm>
              <a:off x="8611" y="3834"/>
              <a:ext cx="0" cy="18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sp>
          <p:nvSpPr>
            <p:cNvPr id="16426" name="Line 42"/>
            <p:cNvSpPr>
              <a:spLocks noChangeShapeType="1"/>
            </p:cNvSpPr>
            <p:nvPr/>
          </p:nvSpPr>
          <p:spPr bwMode="auto">
            <a:xfrm>
              <a:off x="8621" y="4554"/>
              <a:ext cx="0" cy="18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sp>
          <p:nvSpPr>
            <p:cNvPr id="16427" name="Line 43"/>
            <p:cNvSpPr>
              <a:spLocks noChangeShapeType="1"/>
            </p:cNvSpPr>
            <p:nvPr/>
          </p:nvSpPr>
          <p:spPr bwMode="auto">
            <a:xfrm>
              <a:off x="8621" y="5274"/>
              <a:ext cx="0" cy="180"/>
            </a:xfrm>
            <a:prstGeom prst="line">
              <a:avLst/>
            </a:prstGeom>
            <a:ln>
              <a:headEnd/>
              <a:tailEnd type="triangle" w="med" len="med"/>
            </a:ln>
          </p:spPr>
          <p:style>
            <a:lnRef idx="2">
              <a:schemeClr val="accent1"/>
            </a:lnRef>
            <a:fillRef idx="1">
              <a:schemeClr val="lt1"/>
            </a:fillRef>
            <a:effectRef idx="0">
              <a:schemeClr val="accent1"/>
            </a:effectRef>
            <a:fontRef idx="minor">
              <a:schemeClr val="dk1"/>
            </a:fontRef>
          </p:style>
          <p:txBody>
            <a:bodyPr/>
            <a:lstStyle/>
            <a:p>
              <a:pPr algn="ctr">
                <a:defRPr/>
              </a:pPr>
              <a:endParaRPr lang="ru-RU" sz="1200">
                <a:latin typeface="Times New Roman" pitchFamily="18" charset="0"/>
                <a:cs typeface="Times New Roman" pitchFamily="18" charset="0"/>
              </a:endParaRPr>
            </a:p>
          </p:txBody>
        </p:sp>
      </p:gr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2108162242"/>
      </p:ext>
    </p:extLst>
  </p:cSld>
  <p:clrMapOvr>
    <a:masterClrMapping/>
  </p:clrMapOvr>
  <p:transition spd="slow">
    <p:blind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57020" y="219456"/>
            <a:ext cx="8262230" cy="3539430"/>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algn="just">
              <a:defRPr/>
            </a:pPr>
            <a:r>
              <a:rPr lang="uz-Cyrl-UZ" sz="3200" b="1" i="1" dirty="0">
                <a:latin typeface="Times New Roman" pitchFamily="18" charset="0"/>
                <a:cs typeface="Times New Roman" pitchFamily="18" charset="0"/>
              </a:rPr>
              <a:t>	</a:t>
            </a:r>
            <a:r>
              <a:rPr lang="uz-Latn-UZ" sz="3200" b="1" dirty="0"/>
              <a:t>Irodaviy sifatlar </a:t>
            </a:r>
            <a:r>
              <a:rPr lang="uz-Latn-UZ" sz="3200" dirty="0"/>
              <a:t>– bu </a:t>
            </a:r>
            <a:r>
              <a:rPr lang="en-US" sz="3200" dirty="0"/>
              <a:t>q</a:t>
            </a:r>
            <a:r>
              <a:rPr lang="uz-Latn-UZ" sz="3200" dirty="0"/>
              <a:t>iyinchiliklarni engishda shakllanadigan </a:t>
            </a:r>
            <a:r>
              <a:rPr lang="en-US" sz="3200" dirty="0"/>
              <a:t>h</a:t>
            </a:r>
            <a:r>
              <a:rPr lang="uz-Latn-UZ" sz="3200" dirty="0"/>
              <a:t>arakter bilan bo</a:t>
            </a:r>
            <a:r>
              <a:rPr lang="en-US" sz="3200" dirty="0"/>
              <a:t>g`</a:t>
            </a:r>
            <a:r>
              <a:rPr lang="uz-Latn-UZ" sz="3200" dirty="0"/>
              <a:t>li</a:t>
            </a:r>
            <a:r>
              <a:rPr lang="en-US" sz="3200" dirty="0"/>
              <a:t>q</a:t>
            </a:r>
            <a:r>
              <a:rPr lang="uz-Latn-UZ" sz="3200" dirty="0"/>
              <a:t>, ani</a:t>
            </a:r>
            <a:r>
              <a:rPr lang="en-US" sz="3200" dirty="0"/>
              <a:t>q</a:t>
            </a:r>
            <a:r>
              <a:rPr lang="uz-Latn-UZ" sz="3200" dirty="0"/>
              <a:t> vaziyatlarda namoyon bo'luvchi va shahs hususiyatlariga aylangan irodaviy bosh</a:t>
            </a:r>
            <a:r>
              <a:rPr lang="en-US" sz="3200" dirty="0"/>
              <a:t>q</a:t>
            </a:r>
            <a:r>
              <a:rPr lang="uz-Latn-UZ" sz="3200" dirty="0"/>
              <a:t>aruvning o'ziga hos hususiyatidir.</a:t>
            </a:r>
          </a:p>
          <a:p>
            <a:pPr algn="just">
              <a:defRPr/>
            </a:pPr>
            <a:endParaRPr lang="ru-RU" sz="3200" b="1" i="1" dirty="0">
              <a:latin typeface="Times New Roman" pitchFamily="18" charset="0"/>
              <a:cs typeface="Times New Roman" pitchFamily="18" charset="0"/>
            </a:endParaRPr>
          </a:p>
        </p:txBody>
      </p:sp>
      <p:sp>
        <p:nvSpPr>
          <p:cNvPr id="4" name="Прямоугольник 3"/>
          <p:cNvSpPr/>
          <p:nvPr/>
        </p:nvSpPr>
        <p:spPr>
          <a:xfrm>
            <a:off x="658069" y="3431036"/>
            <a:ext cx="8460132" cy="2554545"/>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just">
              <a:defRPr/>
            </a:pPr>
            <a:r>
              <a:rPr lang="uz-Cyrl-UZ" sz="3200" b="1" i="1" dirty="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Sabr</a:t>
            </a:r>
            <a:r>
              <a:rPr lang="en-US" sz="3200" b="1" i="1" dirty="0" smtClean="0">
                <a:latin typeface="Times New Roman" pitchFamily="18" charset="0"/>
                <a:cs typeface="Times New Roman" pitchFamily="18" charset="0"/>
              </a:rPr>
              <a:t>-</a:t>
            </a:r>
            <a:r>
              <a:rPr lang="en-US" sz="3200" b="1" i="1" dirty="0" err="1" smtClean="0">
                <a:latin typeface="Times New Roman" pitchFamily="18" charset="0"/>
                <a:cs typeface="Times New Roman" pitchFamily="18" charset="0"/>
              </a:rPr>
              <a:t>toqatlik</a:t>
            </a:r>
            <a:r>
              <a:rPr lang="en-US" sz="3200" b="1" i="1" dirty="0" smtClean="0">
                <a:latin typeface="Times New Roman" pitchFamily="18" charset="0"/>
                <a:cs typeface="Times New Roman" pitchFamily="18" charset="0"/>
              </a:rPr>
              <a:t>-Bu </a:t>
            </a:r>
            <a:r>
              <a:rPr lang="en-US" sz="3200" b="1" i="1" dirty="0" err="1" smtClean="0">
                <a:latin typeface="Times New Roman" pitchFamily="18" charset="0"/>
                <a:cs typeface="Times New Roman" pitchFamily="18" charset="0"/>
              </a:rPr>
              <a:t>shaxsning</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o’zini</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salbiy</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emotsiyalarini</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barqaroa</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ravishda</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ushlab</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turish,impulislarini,o’ylanmagan</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emotsional</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reaksiyalarni</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vaziyatlarda</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agressiv</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xatti-xarakatlarga</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bo’lgan</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istaklarni</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bosib</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turishidir</a:t>
            </a:r>
            <a:endParaRPr lang="ru-RU" sz="3200" b="1" dirty="0">
              <a:latin typeface="Times New Roman" pitchFamily="18" charset="0"/>
              <a:cs typeface="Times New Roman" pitchFamily="18" charset="0"/>
            </a:endParaRP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233438711"/>
      </p:ext>
    </p:extLst>
  </p:cSld>
  <p:clrMapOvr>
    <a:masterClrMapping/>
  </p:clrMapOvr>
  <p:transition spd="slow">
    <p:split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вал 3"/>
          <p:cNvSpPr/>
          <p:nvPr/>
        </p:nvSpPr>
        <p:spPr>
          <a:xfrm>
            <a:off x="3705658" y="2107389"/>
            <a:ext cx="3218309" cy="2329722"/>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err="1">
                <a:solidFill>
                  <a:srgbClr val="0070C0"/>
                </a:solidFill>
                <a:latin typeface="Algerian" panose="04020705040A02060702" pitchFamily="82" charset="0"/>
              </a:rPr>
              <a:t>iroda</a:t>
            </a:r>
            <a:r>
              <a:rPr lang="en-US" i="1" dirty="0" smtClean="0">
                <a:solidFill>
                  <a:srgbClr val="0070C0"/>
                </a:solidFill>
                <a:latin typeface="Algerian" pitchFamily="82" charset="0"/>
              </a:rPr>
              <a:t> </a:t>
            </a:r>
            <a:r>
              <a:rPr lang="en-US" i="1" dirty="0">
                <a:solidFill>
                  <a:srgbClr val="0070C0"/>
                </a:solidFill>
                <a:latin typeface="Algerian" pitchFamily="82" charset="0"/>
              </a:rPr>
              <a:t>HAQIDA OLIMLARNING ISTALGAN FIKRLARIDAN BIRONTASINI YOZING VA IZOH BERING</a:t>
            </a:r>
          </a:p>
        </p:txBody>
      </p:sp>
      <p:sp>
        <p:nvSpPr>
          <p:cNvPr id="5" name="Овал 4"/>
          <p:cNvSpPr/>
          <p:nvPr/>
        </p:nvSpPr>
        <p:spPr>
          <a:xfrm>
            <a:off x="1278313" y="212428"/>
            <a:ext cx="1872789" cy="1518211"/>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solidFill>
                <a:schemeClr val="tx1"/>
              </a:solidFill>
            </a:endParaRPr>
          </a:p>
        </p:txBody>
      </p:sp>
      <p:sp>
        <p:nvSpPr>
          <p:cNvPr id="6" name="Овал 5"/>
          <p:cNvSpPr/>
          <p:nvPr/>
        </p:nvSpPr>
        <p:spPr>
          <a:xfrm>
            <a:off x="1058556" y="2636913"/>
            <a:ext cx="1872789" cy="1518211"/>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solidFill>
                <a:schemeClr val="tx1"/>
              </a:solidFill>
            </a:endParaRPr>
          </a:p>
        </p:txBody>
      </p:sp>
      <p:sp>
        <p:nvSpPr>
          <p:cNvPr id="7" name="Овал 6"/>
          <p:cNvSpPr/>
          <p:nvPr/>
        </p:nvSpPr>
        <p:spPr>
          <a:xfrm>
            <a:off x="1421745" y="5085185"/>
            <a:ext cx="1872789" cy="1518211"/>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solidFill>
                <a:schemeClr val="tx1"/>
              </a:solidFill>
            </a:endParaRPr>
          </a:p>
        </p:txBody>
      </p:sp>
      <p:sp>
        <p:nvSpPr>
          <p:cNvPr id="8" name="Овал 7"/>
          <p:cNvSpPr/>
          <p:nvPr/>
        </p:nvSpPr>
        <p:spPr>
          <a:xfrm>
            <a:off x="4332985" y="5307522"/>
            <a:ext cx="1872789" cy="1518211"/>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solidFill>
                <a:schemeClr val="tx1"/>
              </a:solidFill>
            </a:endParaRPr>
          </a:p>
        </p:txBody>
      </p:sp>
      <p:sp>
        <p:nvSpPr>
          <p:cNvPr id="9" name="Овал 8"/>
          <p:cNvSpPr/>
          <p:nvPr/>
        </p:nvSpPr>
        <p:spPr>
          <a:xfrm>
            <a:off x="4310481" y="212427"/>
            <a:ext cx="1872789" cy="1295874"/>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solidFill>
                <a:schemeClr val="tx1"/>
              </a:solidFill>
            </a:endParaRPr>
          </a:p>
        </p:txBody>
      </p:sp>
      <p:sp>
        <p:nvSpPr>
          <p:cNvPr id="10" name="Овал 9"/>
          <p:cNvSpPr/>
          <p:nvPr/>
        </p:nvSpPr>
        <p:spPr>
          <a:xfrm>
            <a:off x="7794878" y="2489875"/>
            <a:ext cx="1872789" cy="1518211"/>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solidFill>
                <a:schemeClr val="tx1"/>
              </a:solidFill>
            </a:endParaRPr>
          </a:p>
        </p:txBody>
      </p:sp>
      <p:sp>
        <p:nvSpPr>
          <p:cNvPr id="11" name="Овал 10"/>
          <p:cNvSpPr/>
          <p:nvPr/>
        </p:nvSpPr>
        <p:spPr>
          <a:xfrm>
            <a:off x="7503628" y="212428"/>
            <a:ext cx="1872789" cy="1518211"/>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solidFill>
                <a:schemeClr val="tx1"/>
              </a:solidFill>
            </a:endParaRPr>
          </a:p>
        </p:txBody>
      </p:sp>
      <p:sp>
        <p:nvSpPr>
          <p:cNvPr id="12" name="Овал 11"/>
          <p:cNvSpPr/>
          <p:nvPr/>
        </p:nvSpPr>
        <p:spPr>
          <a:xfrm>
            <a:off x="7427991" y="5085185"/>
            <a:ext cx="1872789" cy="1518211"/>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endParaRPr lang="ru-RU">
              <a:solidFill>
                <a:schemeClr val="tx1"/>
              </a:solidFill>
            </a:endParaRPr>
          </a:p>
        </p:txBody>
      </p:sp>
      <p:cxnSp>
        <p:nvCxnSpPr>
          <p:cNvPr id="13" name="Прямая со стрелкой 12"/>
          <p:cNvCxnSpPr>
            <a:stCxn id="4" idx="1"/>
            <a:endCxn id="5" idx="5"/>
          </p:cNvCxnSpPr>
          <p:nvPr/>
        </p:nvCxnSpPr>
        <p:spPr>
          <a:xfrm flipH="1" flipV="1">
            <a:off x="2876837" y="1508301"/>
            <a:ext cx="1300130" cy="940268"/>
          </a:xfrm>
          <a:prstGeom prst="straightConnector1">
            <a:avLst/>
          </a:prstGeom>
          <a:ln>
            <a:tailEnd type="arrow"/>
          </a:ln>
        </p:spPr>
        <p:style>
          <a:lnRef idx="2">
            <a:schemeClr val="accent2"/>
          </a:lnRef>
          <a:fillRef idx="1">
            <a:schemeClr val="lt1"/>
          </a:fillRef>
          <a:effectRef idx="0">
            <a:schemeClr val="accent2"/>
          </a:effectRef>
          <a:fontRef idx="minor">
            <a:schemeClr val="dk1"/>
          </a:fontRef>
        </p:style>
      </p:cxnSp>
      <p:cxnSp>
        <p:nvCxnSpPr>
          <p:cNvPr id="14" name="Прямая со стрелкой 13"/>
          <p:cNvCxnSpPr/>
          <p:nvPr/>
        </p:nvCxnSpPr>
        <p:spPr>
          <a:xfrm flipH="1" flipV="1">
            <a:off x="2902423" y="3361895"/>
            <a:ext cx="774204" cy="34123"/>
          </a:xfrm>
          <a:prstGeom prst="straightConnector1">
            <a:avLst/>
          </a:prstGeom>
          <a:ln>
            <a:tailEnd type="arrow"/>
          </a:ln>
        </p:spPr>
        <p:style>
          <a:lnRef idx="2">
            <a:schemeClr val="accent2"/>
          </a:lnRef>
          <a:fillRef idx="1">
            <a:schemeClr val="lt1"/>
          </a:fillRef>
          <a:effectRef idx="0">
            <a:schemeClr val="accent2"/>
          </a:effectRef>
          <a:fontRef idx="minor">
            <a:schemeClr val="dk1"/>
          </a:fontRef>
        </p:style>
      </p:cxnSp>
      <p:cxnSp>
        <p:nvCxnSpPr>
          <p:cNvPr id="15" name="Прямая со стрелкой 14"/>
          <p:cNvCxnSpPr>
            <a:endCxn id="7" idx="7"/>
          </p:cNvCxnSpPr>
          <p:nvPr/>
        </p:nvCxnSpPr>
        <p:spPr>
          <a:xfrm flipH="1">
            <a:off x="3020270" y="4155123"/>
            <a:ext cx="1312717" cy="1152398"/>
          </a:xfrm>
          <a:prstGeom prst="straightConnector1">
            <a:avLst/>
          </a:prstGeom>
          <a:ln>
            <a:tailEnd type="arrow"/>
          </a:ln>
        </p:spPr>
        <p:style>
          <a:lnRef idx="2">
            <a:schemeClr val="accent2"/>
          </a:lnRef>
          <a:fillRef idx="1">
            <a:schemeClr val="lt1"/>
          </a:fillRef>
          <a:effectRef idx="0">
            <a:schemeClr val="accent2"/>
          </a:effectRef>
          <a:fontRef idx="minor">
            <a:schemeClr val="dk1"/>
          </a:fontRef>
        </p:style>
      </p:cxnSp>
      <p:cxnSp>
        <p:nvCxnSpPr>
          <p:cNvPr id="16" name="Прямая со стрелкой 15"/>
          <p:cNvCxnSpPr>
            <a:stCxn id="4" idx="4"/>
            <a:endCxn id="8" idx="0"/>
          </p:cNvCxnSpPr>
          <p:nvPr/>
        </p:nvCxnSpPr>
        <p:spPr>
          <a:xfrm flipH="1">
            <a:off x="5269380" y="4437111"/>
            <a:ext cx="45433" cy="870410"/>
          </a:xfrm>
          <a:prstGeom prst="straightConnector1">
            <a:avLst/>
          </a:prstGeom>
          <a:ln>
            <a:tailEnd type="arrow"/>
          </a:ln>
        </p:spPr>
        <p:style>
          <a:lnRef idx="2">
            <a:schemeClr val="accent2"/>
          </a:lnRef>
          <a:fillRef idx="1">
            <a:schemeClr val="lt1"/>
          </a:fillRef>
          <a:effectRef idx="0">
            <a:schemeClr val="accent2"/>
          </a:effectRef>
          <a:fontRef idx="minor">
            <a:schemeClr val="dk1"/>
          </a:fontRef>
        </p:style>
      </p:cxnSp>
      <p:cxnSp>
        <p:nvCxnSpPr>
          <p:cNvPr id="17" name="Прямая со стрелкой 16"/>
          <p:cNvCxnSpPr/>
          <p:nvPr/>
        </p:nvCxnSpPr>
        <p:spPr>
          <a:xfrm>
            <a:off x="6894936" y="3186340"/>
            <a:ext cx="880339" cy="1"/>
          </a:xfrm>
          <a:prstGeom prst="straightConnector1">
            <a:avLst/>
          </a:prstGeom>
          <a:ln>
            <a:tailEnd type="arrow"/>
          </a:ln>
        </p:spPr>
        <p:style>
          <a:lnRef idx="2">
            <a:schemeClr val="accent2"/>
          </a:lnRef>
          <a:fillRef idx="1">
            <a:schemeClr val="lt1"/>
          </a:fillRef>
          <a:effectRef idx="0">
            <a:schemeClr val="accent2"/>
          </a:effectRef>
          <a:fontRef idx="minor">
            <a:schemeClr val="dk1"/>
          </a:fontRef>
        </p:style>
      </p:cxnSp>
      <p:cxnSp>
        <p:nvCxnSpPr>
          <p:cNvPr id="18" name="Прямая со стрелкой 17"/>
          <p:cNvCxnSpPr>
            <a:stCxn id="4" idx="0"/>
          </p:cNvCxnSpPr>
          <p:nvPr/>
        </p:nvCxnSpPr>
        <p:spPr>
          <a:xfrm flipV="1">
            <a:off x="5314812" y="1577865"/>
            <a:ext cx="40294" cy="529524"/>
          </a:xfrm>
          <a:prstGeom prst="straightConnector1">
            <a:avLst/>
          </a:prstGeom>
          <a:ln>
            <a:tailEnd type="arrow"/>
          </a:ln>
        </p:spPr>
        <p:style>
          <a:lnRef idx="2">
            <a:schemeClr val="accent2"/>
          </a:lnRef>
          <a:fillRef idx="1">
            <a:schemeClr val="lt1"/>
          </a:fillRef>
          <a:effectRef idx="0">
            <a:schemeClr val="accent2"/>
          </a:effectRef>
          <a:fontRef idx="minor">
            <a:schemeClr val="dk1"/>
          </a:fontRef>
        </p:style>
      </p:cxnSp>
      <p:cxnSp>
        <p:nvCxnSpPr>
          <p:cNvPr id="19" name="Прямая со стрелкой 18"/>
          <p:cNvCxnSpPr/>
          <p:nvPr/>
        </p:nvCxnSpPr>
        <p:spPr>
          <a:xfrm flipV="1">
            <a:off x="6678912" y="1577868"/>
            <a:ext cx="1129104" cy="1059045"/>
          </a:xfrm>
          <a:prstGeom prst="straightConnector1">
            <a:avLst/>
          </a:prstGeom>
          <a:ln>
            <a:tailEnd type="arrow"/>
          </a:ln>
        </p:spPr>
        <p:style>
          <a:lnRef idx="2">
            <a:schemeClr val="accent2"/>
          </a:lnRef>
          <a:fillRef idx="1">
            <a:schemeClr val="lt1"/>
          </a:fillRef>
          <a:effectRef idx="0">
            <a:schemeClr val="accent2"/>
          </a:effectRef>
          <a:fontRef idx="minor">
            <a:schemeClr val="dk1"/>
          </a:fontRef>
        </p:style>
      </p:cxnSp>
      <p:cxnSp>
        <p:nvCxnSpPr>
          <p:cNvPr id="20" name="Прямая со стрелкой 19"/>
          <p:cNvCxnSpPr>
            <a:stCxn id="4" idx="5"/>
          </p:cNvCxnSpPr>
          <p:nvPr/>
        </p:nvCxnSpPr>
        <p:spPr>
          <a:xfrm>
            <a:off x="6452656" y="4095932"/>
            <a:ext cx="1354266" cy="1211589"/>
          </a:xfrm>
          <a:prstGeom prst="straightConnector1">
            <a:avLst/>
          </a:prstGeom>
          <a:ln>
            <a:tailEnd type="arrow"/>
          </a:ln>
        </p:spPr>
        <p:style>
          <a:lnRef idx="2">
            <a:schemeClr val="accent2"/>
          </a:lnRef>
          <a:fillRef idx="1">
            <a:schemeClr val="lt1"/>
          </a:fillRef>
          <a:effectRef idx="0">
            <a:schemeClr val="accent2"/>
          </a:effectRef>
          <a:fontRef idx="minor">
            <a:schemeClr val="dk1"/>
          </a:fontRef>
        </p:style>
      </p:cxn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125031129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723050" y="455883"/>
            <a:ext cx="6357982" cy="1323439"/>
          </a:xfrm>
          <a:prstGeom prst="rect">
            <a:avLst/>
          </a:prstGeom>
          <a:ln>
            <a:noFill/>
            <a:headEnd/>
            <a:tailEnd/>
          </a:ln>
          <a:effectLst>
            <a:glow rad="228600">
              <a:schemeClr val="accent3">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3"/>
          </a:lnRef>
          <a:fillRef idx="2">
            <a:schemeClr val="accent3"/>
          </a:fillRef>
          <a:effectRef idx="1">
            <a:schemeClr val="accent3"/>
          </a:effectRef>
          <a:fontRef idx="minor">
            <a:schemeClr val="dk1"/>
          </a:fontRef>
        </p:style>
        <p:txBody>
          <a:bodyPr anchor="ctr">
            <a:spAutoFit/>
          </a:bodyPr>
          <a:lstStyle/>
          <a:p>
            <a:pPr algn="ctr"/>
            <a:r>
              <a:rPr lang="uz-Latn-UZ" sz="2000" smtClean="0"/>
              <a:t>Irodaviy sifatlarni 3 guru</a:t>
            </a:r>
            <a:r>
              <a:rPr lang="en-US" sz="2000" smtClean="0"/>
              <a:t>h</a:t>
            </a:r>
            <a:r>
              <a:rPr lang="uz-Latn-UZ" sz="2000" smtClean="0"/>
              <a:t>ga ajratish mumkin va bu </a:t>
            </a:r>
            <a:r>
              <a:rPr lang="en-US" sz="2000" smtClean="0"/>
              <a:t>q</a:t>
            </a:r>
            <a:r>
              <a:rPr lang="uz-Latn-UZ" sz="2000" smtClean="0"/>
              <a:t>uyidagi jadvalda keltirilgan:</a:t>
            </a:r>
          </a:p>
          <a:p>
            <a:pPr algn="ctr"/>
            <a:r>
              <a:rPr lang="uz-Latn-UZ" sz="2000" smtClean="0"/>
              <a:t>IRODAVIY SIFATLAR </a:t>
            </a:r>
          </a:p>
          <a:p>
            <a:pPr algn="ctr"/>
            <a:endParaRPr lang="uz-Cyrl-UZ" sz="2000" dirty="0"/>
          </a:p>
        </p:txBody>
      </p:sp>
      <p:graphicFrame>
        <p:nvGraphicFramePr>
          <p:cNvPr id="6" name="Таблица 5"/>
          <p:cNvGraphicFramePr>
            <a:graphicFrameLocks noGrp="1"/>
          </p:cNvGraphicFramePr>
          <p:nvPr>
            <p:extLst>
              <p:ext uri="{D42A27DB-BD31-4B8C-83A1-F6EECF244321}">
                <p14:modId xmlns:p14="http://schemas.microsoft.com/office/powerpoint/2010/main" val="813181469"/>
              </p:ext>
            </p:extLst>
          </p:nvPr>
        </p:nvGraphicFramePr>
        <p:xfrm>
          <a:off x="857250" y="2286000"/>
          <a:ext cx="8250173" cy="3456432"/>
        </p:xfrm>
        <a:graphic>
          <a:graphicData uri="http://schemas.openxmlformats.org/drawingml/2006/table">
            <a:tbl>
              <a:tblPr/>
              <a:tblGrid>
                <a:gridCol w="2750058"/>
                <a:gridCol w="2750057"/>
                <a:gridCol w="2750058"/>
              </a:tblGrid>
              <a:tr h="8532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Sobitqadamlik</a:t>
                      </a: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dadillik</a:t>
                      </a: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Irodaviy</a:t>
                      </a: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axloqiy</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r>
              <a:tr h="58329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Chidamlilik</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Sabr-toqatlilik</a:t>
                      </a: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qahramonlik</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r>
              <a:tr h="58329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cs typeface="Times New Roman" pitchFamily="18" charset="0"/>
                        </a:rPr>
                        <a:t>-</a:t>
                      </a:r>
                      <a:endParaRPr kumimoji="0" lang="ru-RU" sz="2000" b="0" i="0" u="none" strike="noStrike" cap="none" normalizeH="0" baseline="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fidokorlik</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r>
              <a:tr h="8532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qaysarlik</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keskinlik</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prinspiallik</a:t>
                      </a: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r>
              <a:tr h="58329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qatiyatlilik</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jasurlik</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Times New Roman" pitchFamily="18" charset="0"/>
                          <a:cs typeface="Times New Roman" pitchFamily="18" charset="0"/>
                        </a:rPr>
                        <a:t>intizomlilik</a:t>
                      </a:r>
                      <a:r>
                        <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3183" marR="631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dpi="0" rotWithShape="1">
                      <a:blip r:embed="rId2"/>
                      <a:srcRect/>
                      <a:tile tx="0" ty="0" sx="100000" sy="100000" flip="none" algn="tl"/>
                    </a:blipFill>
                  </a:tcPr>
                </a:tc>
              </a:tr>
            </a:tbl>
          </a:graphicData>
        </a:graphic>
      </p:graphicFrame>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2992152523"/>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descr="mult-pict"/>
          <p:cNvPicPr>
            <a:picLocks noChangeAspect="1" noChangeArrowheads="1" noCrop="1"/>
          </p:cNvPicPr>
          <p:nvPr/>
        </p:nvPicPr>
        <p:blipFill>
          <a:blip r:embed="rId2"/>
          <a:srcRect/>
          <a:stretch>
            <a:fillRect/>
          </a:stretch>
        </p:blipFill>
        <p:spPr bwMode="auto">
          <a:xfrm>
            <a:off x="2130488" y="548681"/>
            <a:ext cx="4143404" cy="3286149"/>
          </a:xfrm>
          <a:prstGeom prst="rect">
            <a:avLst/>
          </a:prstGeom>
          <a:noFill/>
        </p:spPr>
      </p:pic>
      <p:sp>
        <p:nvSpPr>
          <p:cNvPr id="4" name="TextBox 3"/>
          <p:cNvSpPr txBox="1"/>
          <p:nvPr/>
        </p:nvSpPr>
        <p:spPr>
          <a:xfrm rot="21272174">
            <a:off x="969704" y="3553584"/>
            <a:ext cx="8501122" cy="2664296"/>
          </a:xfrm>
          <a:prstGeom prst="rect">
            <a:avLst/>
          </a:prstGeom>
          <a:noFill/>
        </p:spPr>
        <p:txBody>
          <a:bodyPr wrap="square" rtlCol="0">
            <a:prstTxWarp prst="textCurveUp">
              <a:avLst>
                <a:gd name="adj" fmla="val 39709"/>
              </a:avLst>
            </a:prstTxWarp>
            <a:spAutoFit/>
          </a:bodyPr>
          <a:lstStyle/>
          <a:p>
            <a:r>
              <a:rPr lang="en-US" sz="2400" dirty="0" err="1">
                <a:solidFill>
                  <a:srgbClr val="FF0000"/>
                </a:solidFill>
                <a:latin typeface="Algerian" pitchFamily="82" charset="0"/>
              </a:rPr>
              <a:t>E’tiboringiz</a:t>
            </a:r>
            <a:r>
              <a:rPr lang="en-US" sz="2400" dirty="0">
                <a:solidFill>
                  <a:srgbClr val="FF0000"/>
                </a:solidFill>
                <a:latin typeface="Algerian" pitchFamily="82" charset="0"/>
              </a:rPr>
              <a:t> </a:t>
            </a:r>
            <a:r>
              <a:rPr lang="en-US" sz="2400" dirty="0" err="1">
                <a:solidFill>
                  <a:srgbClr val="FF0000"/>
                </a:solidFill>
                <a:latin typeface="Algerian" pitchFamily="82" charset="0"/>
              </a:rPr>
              <a:t>uchun</a:t>
            </a:r>
            <a:r>
              <a:rPr lang="en-US" sz="2400" dirty="0">
                <a:solidFill>
                  <a:srgbClr val="FF0000"/>
                </a:solidFill>
                <a:latin typeface="Algerian" pitchFamily="82" charset="0"/>
              </a:rPr>
              <a:t> </a:t>
            </a:r>
            <a:r>
              <a:rPr lang="en-US" sz="2400" dirty="0" err="1">
                <a:solidFill>
                  <a:srgbClr val="FF0000"/>
                </a:solidFill>
                <a:latin typeface="Algerian" pitchFamily="82" charset="0"/>
              </a:rPr>
              <a:t>raxmat</a:t>
            </a:r>
            <a:r>
              <a:rPr lang="en-US" sz="2400" dirty="0">
                <a:solidFill>
                  <a:srgbClr val="FF0000"/>
                </a:solidFill>
                <a:latin typeface="Algerian" pitchFamily="82" charset="0"/>
              </a:rPr>
              <a:t>!</a:t>
            </a:r>
            <a:endParaRPr lang="ru-RU" sz="2400" dirty="0">
              <a:solidFill>
                <a:srgbClr val="FF0000"/>
              </a:solidFill>
            </a:endParaRPr>
          </a:p>
        </p:txBody>
      </p:sp>
      <p:sp>
        <p:nvSpPr>
          <p:cNvPr id="2" name="Нижний колонтитул 1"/>
          <p:cNvSpPr>
            <a:spLocks noGrp="1"/>
          </p:cNvSpPr>
          <p:nvPr>
            <p:ph type="ftr" sz="quarter" idx="11"/>
          </p:nvPr>
        </p:nvSpPr>
        <p:spPr/>
        <p:txBody>
          <a:bodyPr/>
          <a:lstStyle/>
          <a:p>
            <a:r>
              <a:rPr lang="en-US" smtClean="0"/>
              <a:t>Aim.Uz</a:t>
            </a:r>
            <a:endParaRPr lang="ru-RU"/>
          </a:p>
        </p:txBody>
      </p:sp>
    </p:spTree>
    <p:extLst>
      <p:ext uri="{BB962C8B-B14F-4D97-AF65-F5344CB8AC3E}">
        <p14:creationId xmlns:p14="http://schemas.microsoft.com/office/powerpoint/2010/main" val="248402841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2.22222E-6 -4.34783E-7 L 1.31129 -0.01064 " pathEditMode="relative" rAng="0" ptsTypes="AA">
                                      <p:cBhvr>
                                        <p:cTn id="6" dur="10000" fill="hold"/>
                                        <p:tgtEl>
                                          <p:spTgt spid="3"/>
                                        </p:tgtEl>
                                        <p:attrNameLst>
                                          <p:attrName>ppt_x</p:attrName>
                                          <p:attrName>ppt_y</p:attrName>
                                        </p:attrNameLst>
                                      </p:cBhvr>
                                      <p:rCtr x="65600" y="-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23659B44-6E34-4CE8-8F0D-387DA7996826}"/>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94</TotalTime>
  <Words>560</Words>
  <Application>Microsoft Office PowerPoint</Application>
  <PresentationFormat>Произвольный</PresentationFormat>
  <Paragraphs>77</Paragraphs>
  <Slides>17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Грань</vt:lpstr>
      <vt:lpstr>Emotsiya va iroda </vt:lpstr>
      <vt:lpstr>РЕЖА: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Emotsiyalarning tashqi  ifodasi turli ko'rinishlarda ro'y beradiki, unda asosiy o'rinni ko'rgazmali jihatlar asosiy o'rin egallaydi va ular quyidagilar:</vt:lpstr>
      <vt:lpstr>Emotsiya nazaryalari (Jeyms-Lang,Kennon Bard, S.Shaxtyor,D.Zinger).Qarqmq qrshi emotsiyalar nazaryasi(R.Salamon bo’yicha).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ЭМОЦИЯ ВА ИРОДА</dc:title>
  <dc:creator>Microsoft Office</dc:creator>
  <cp:lastModifiedBy>Safarov</cp:lastModifiedBy>
  <cp:revision>14</cp:revision>
  <dcterms:created xsi:type="dcterms:W3CDTF">2016-04-30T02:28:47Z</dcterms:created>
  <dcterms:modified xsi:type="dcterms:W3CDTF">2018-04-09T10:00:38Z</dcterms:modified>
</cp:coreProperties>
</file>